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Anton"/>
      <p:regular r:id="rId45"/>
    </p:embeddedFont>
    <p:embeddedFont>
      <p:font typeface="Fjalla One"/>
      <p:regular r:id="rId46"/>
    </p:embeddedFont>
    <p:embeddedFont>
      <p:font typeface="Abel"/>
      <p:regular r:id="rId47"/>
    </p:embeddedFont>
    <p:embeddedFont>
      <p:font typeface="Kreon"/>
      <p:regular r:id="rId48"/>
      <p:bold r:id="rId49"/>
    </p:embeddedFont>
    <p:embeddedFont>
      <p:font typeface="Kreon Light"/>
      <p:regular r:id="rId50"/>
      <p:bold r:id="rId51"/>
    </p:embeddedFont>
    <p:embeddedFont>
      <p:font typeface="Glegoo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69">
          <p15:clr>
            <a:srgbClr val="9AA0A6"/>
          </p15:clr>
        </p15:guide>
        <p15:guide id="2" pos="2880">
          <p15:clr>
            <a:srgbClr val="9AA0A6"/>
          </p15:clr>
        </p15:guide>
        <p15:guide id="3" pos="5213">
          <p15:clr>
            <a:srgbClr val="9AA0A6"/>
          </p15:clr>
        </p15:guide>
        <p15:guide id="4" orient="horz" pos="1620">
          <p15:clr>
            <a:srgbClr val="9AA0A6"/>
          </p15:clr>
        </p15:guide>
        <p15:guide id="5" pos="1763">
          <p15:clr>
            <a:srgbClr val="9AA0A6"/>
          </p15:clr>
        </p15:guide>
        <p15:guide id="6" pos="391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69" orient="horz"/>
        <p:guide pos="2880"/>
        <p:guide pos="5213"/>
        <p:guide pos="1620" orient="horz"/>
        <p:guide pos="1763"/>
        <p:guide pos="391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FjallaOne-regular.fntdata"/><Relationship Id="rId45" Type="http://schemas.openxmlformats.org/officeDocument/2006/relationships/font" Target="fonts/Anto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reon-regular.fntdata"/><Relationship Id="rId47" Type="http://schemas.openxmlformats.org/officeDocument/2006/relationships/font" Target="fonts/Abel-regular.fntdata"/><Relationship Id="rId49" Type="http://schemas.openxmlformats.org/officeDocument/2006/relationships/font" Target="fonts/Kreo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KreonLight-bold.fntdata"/><Relationship Id="rId50" Type="http://schemas.openxmlformats.org/officeDocument/2006/relationships/font" Target="fonts/KreonLight-regular.fntdata"/><Relationship Id="rId53" Type="http://schemas.openxmlformats.org/officeDocument/2006/relationships/font" Target="fonts/Glegoo-bold.fntdata"/><Relationship Id="rId52" Type="http://schemas.openxmlformats.org/officeDocument/2006/relationships/font" Target="fonts/Glego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a5e81195e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36a5e81195e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a5e81195e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36a5e81195e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a5e81195e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36a5e81195e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6a5e81195e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6a5e81195e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6a5e81195e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36a5e81195e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a5e81195e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36a5e81195e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6a5e81195e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6a5e81195e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6a5e81195e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36a5e81195e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6ab5f0d6a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36ab5f0d6a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6ab5f0d6a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36ab5f0d6a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6ab5f0d6a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6ab5f0d6a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6ab5f0d6a2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36ab5f0d6a2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ab5f0d6a2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36ab5f0d6a2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ab5f0d6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36ab5f0d6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ab5f0d6a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36ab5f0d6a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6ab5f0d6a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36ab5f0d6a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6ab5f0d6a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36ab5f0d6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6ab5f0d6a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36ab5f0d6a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6ab5f0d6a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36ab5f0d6a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ab5f0d6a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36ab5f0d6a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6ab5f0d6a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36ab5f0d6a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ab5f0d6a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36ab5f0d6a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6ab5f0d6a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36ab5f0d6a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6ab5f0d6a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g36ab5f0d6a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6ab5f0d6a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36ab5f0d6a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ab5f0d6a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36ab5f0d6a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6ab5f0d6a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36ab5f0d6a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a5e81195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6a5e81195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a5e81195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6a5e81195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6a5e81195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36a5e81195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a5e81195e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6a5e81195e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6a5e81195e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36a5e81195e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B24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286120"/>
            <a:ext cx="85206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25325" y="2421075"/>
            <a:ext cx="44934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242323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" name="Google Shape;23;p2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" name="Google Shape;28;p2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_1_1">
    <p:bg>
      <p:bgPr>
        <a:solidFill>
          <a:srgbClr val="FFB24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1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272" name="Google Shape;272;p11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273" name="Google Shape;273;p11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1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1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7" name="Google Shape;277;p11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" name="Google Shape;280;p11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81" name="Google Shape;281;p11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oogle Shape;283;p11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284" name="Google Shape;284;p11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11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11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11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8" name="Google Shape;288;p11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11"/>
          <p:cNvSpPr txBox="1"/>
          <p:nvPr>
            <p:ph type="title"/>
          </p:nvPr>
        </p:nvSpPr>
        <p:spPr>
          <a:xfrm>
            <a:off x="1361922" y="1998165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3" name="Google Shape;293;p11"/>
          <p:cNvSpPr txBox="1"/>
          <p:nvPr>
            <p:ph idx="1" type="subTitle"/>
          </p:nvPr>
        </p:nvSpPr>
        <p:spPr>
          <a:xfrm>
            <a:off x="730200" y="2437350"/>
            <a:ext cx="2317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p11"/>
          <p:cNvSpPr txBox="1"/>
          <p:nvPr>
            <p:ph idx="2" type="title"/>
          </p:nvPr>
        </p:nvSpPr>
        <p:spPr>
          <a:xfrm>
            <a:off x="6731724" y="1998165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5" name="Google Shape;295;p11"/>
          <p:cNvSpPr txBox="1"/>
          <p:nvPr>
            <p:ph idx="3" type="subTitle"/>
          </p:nvPr>
        </p:nvSpPr>
        <p:spPr>
          <a:xfrm>
            <a:off x="6099775" y="2437350"/>
            <a:ext cx="2317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11"/>
          <p:cNvSpPr txBox="1"/>
          <p:nvPr>
            <p:ph idx="4" type="title"/>
          </p:nvPr>
        </p:nvSpPr>
        <p:spPr>
          <a:xfrm>
            <a:off x="4046538" y="3401820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7" name="Google Shape;297;p11"/>
          <p:cNvSpPr txBox="1"/>
          <p:nvPr>
            <p:ph idx="5" type="subTitle"/>
          </p:nvPr>
        </p:nvSpPr>
        <p:spPr>
          <a:xfrm>
            <a:off x="3413775" y="3837925"/>
            <a:ext cx="2317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98" name="Google Shape;298;p11"/>
          <p:cNvSpPr txBox="1"/>
          <p:nvPr>
            <p:ph idx="6" type="title"/>
          </p:nvPr>
        </p:nvSpPr>
        <p:spPr>
          <a:xfrm>
            <a:off x="4046538" y="1998165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9" name="Google Shape;299;p11"/>
          <p:cNvSpPr txBox="1"/>
          <p:nvPr>
            <p:ph idx="7" type="subTitle"/>
          </p:nvPr>
        </p:nvSpPr>
        <p:spPr>
          <a:xfrm>
            <a:off x="3413775" y="2437350"/>
            <a:ext cx="2317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0" name="Google Shape;300;p11"/>
          <p:cNvSpPr txBox="1"/>
          <p:nvPr>
            <p:ph idx="8" type="title"/>
          </p:nvPr>
        </p:nvSpPr>
        <p:spPr>
          <a:xfrm>
            <a:off x="1361673" y="3401820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1" name="Google Shape;301;p11"/>
          <p:cNvSpPr txBox="1"/>
          <p:nvPr>
            <p:ph idx="9" type="subTitle"/>
          </p:nvPr>
        </p:nvSpPr>
        <p:spPr>
          <a:xfrm>
            <a:off x="729675" y="3837925"/>
            <a:ext cx="2317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11"/>
          <p:cNvSpPr txBox="1"/>
          <p:nvPr>
            <p:ph idx="13" type="title"/>
          </p:nvPr>
        </p:nvSpPr>
        <p:spPr>
          <a:xfrm>
            <a:off x="6731724" y="3401820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3" name="Google Shape;303;p11"/>
          <p:cNvSpPr txBox="1"/>
          <p:nvPr>
            <p:ph idx="14" type="subTitle"/>
          </p:nvPr>
        </p:nvSpPr>
        <p:spPr>
          <a:xfrm>
            <a:off x="6099025" y="3837925"/>
            <a:ext cx="2317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4" name="Google Shape;304;p11"/>
          <p:cNvSpPr txBox="1"/>
          <p:nvPr>
            <p:ph idx="15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FFB24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2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307" name="Google Shape;307;p12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308" name="Google Shape;308;p1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2" name="Google Shape;312;p12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3" name="Google Shape;313;p12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314" name="Google Shape;314;p1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8" name="Google Shape;318;p12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2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" name="Google Shape;320;p12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321" name="Google Shape;321;p12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" name="Google Shape;323;p12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4" name="Google Shape;324;p12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325" name="Google Shape;325;p12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9" name="Google Shape;329;p12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2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2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2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12"/>
          <p:cNvSpPr txBox="1"/>
          <p:nvPr>
            <p:ph hasCustomPrompt="1" type="title"/>
          </p:nvPr>
        </p:nvSpPr>
        <p:spPr>
          <a:xfrm>
            <a:off x="311700" y="1462200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5" name="Google Shape;335;p12"/>
          <p:cNvSpPr txBox="1"/>
          <p:nvPr>
            <p:ph idx="1" type="body"/>
          </p:nvPr>
        </p:nvSpPr>
        <p:spPr>
          <a:xfrm>
            <a:off x="3149600" y="3363225"/>
            <a:ext cx="28449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FFB24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8" name="Google Shape;338;p13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339" name="Google Shape;339;p13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340" name="Google Shape;340;p1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4" name="Google Shape;344;p13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8" name="Google Shape;348;p13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349" name="Google Shape;349;p1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3" name="Google Shape;353;p13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" name="Google Shape;355;p13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356" name="Google Shape;356;p1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0" name="Google Shape;360;p13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3"/>
          <p:cNvSpPr txBox="1"/>
          <p:nvPr>
            <p:ph idx="1" type="body"/>
          </p:nvPr>
        </p:nvSpPr>
        <p:spPr>
          <a:xfrm>
            <a:off x="1572600" y="3798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rgbClr val="FFB24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4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366" name="Google Shape;366;p14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367" name="Google Shape;367;p1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1" name="Google Shape;371;p14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2" name="Google Shape;372;p14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373" name="Google Shape;373;p1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7" name="Google Shape;377;p14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9" name="Google Shape;379;p14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2" name="Google Shape;382;p14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3" name="Google Shape;383;p14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384" name="Google Shape;384;p1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8" name="Google Shape;388;p14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14"/>
          <p:cNvSpPr txBox="1"/>
          <p:nvPr>
            <p:ph type="ctrTitle"/>
          </p:nvPr>
        </p:nvSpPr>
        <p:spPr>
          <a:xfrm>
            <a:off x="311700" y="1286120"/>
            <a:ext cx="85206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4" name="Google Shape;394;p14"/>
          <p:cNvSpPr txBox="1"/>
          <p:nvPr>
            <p:ph idx="1" type="subTitle"/>
          </p:nvPr>
        </p:nvSpPr>
        <p:spPr>
          <a:xfrm>
            <a:off x="2325325" y="2421075"/>
            <a:ext cx="44934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242323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5" name="Google Shape;395;p14"/>
          <p:cNvSpPr txBox="1"/>
          <p:nvPr/>
        </p:nvSpPr>
        <p:spPr>
          <a:xfrm>
            <a:off x="2915700" y="3893750"/>
            <a:ext cx="3312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Kreon Light"/>
                <a:ea typeface="Kreon Light"/>
                <a:cs typeface="Kreon Light"/>
                <a:sym typeface="Kreon Light"/>
                <a:hlinkClick r:id="rId2"/>
              </a:rPr>
              <a:t>Slidesgo</a:t>
            </a:r>
            <a:r>
              <a:rPr b="0" i="0" lang="en" sz="9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, including icons by </a:t>
            </a:r>
            <a:r>
              <a:rPr b="0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Kreon Light"/>
                <a:ea typeface="Kreon Light"/>
                <a:cs typeface="Kreon Light"/>
                <a:sym typeface="Kreon Light"/>
                <a:hlinkClick r:id="rId3"/>
              </a:rPr>
              <a:t>Flaticon</a:t>
            </a:r>
            <a:r>
              <a:rPr b="0" i="0" lang="en" sz="9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, and infographics &amp; images by </a:t>
            </a:r>
            <a:r>
              <a:rPr b="0" i="0" lang="en" sz="900" u="none" cap="none" strike="noStrike">
                <a:solidFill>
                  <a:schemeClr val="hlink"/>
                </a:solidFill>
                <a:uFill>
                  <a:noFill/>
                </a:uFill>
                <a:latin typeface="Kreon Light"/>
                <a:ea typeface="Kreon Light"/>
                <a:cs typeface="Kreon Light"/>
                <a:sym typeface="Kreon Light"/>
                <a:hlinkClick r:id="rId4"/>
              </a:rPr>
              <a:t>Freepik</a:t>
            </a:r>
            <a:r>
              <a:rPr b="0" i="0" lang="en" sz="9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rPr>
              <a:t>. </a:t>
            </a:r>
            <a:endParaRPr b="0" i="0" sz="900" u="none" cap="none" strike="noStrike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242323"/>
              </a:solidFill>
              <a:latin typeface="Kreon Light"/>
              <a:ea typeface="Kreon Light"/>
              <a:cs typeface="Kreon Light"/>
              <a:sym typeface="Kreon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B24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15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398" name="Google Shape;398;p15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399" name="Google Shape;399;p1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3" name="Google Shape;403;p15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7" name="Google Shape;407;p15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408" name="Google Shape;408;p1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2" name="Google Shape;412;p15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4" name="Google Shape;414;p15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415" name="Google Shape;415;p1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9" name="Google Shape;419;p15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rgbClr val="FFB24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7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426" name="Google Shape;426;p17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427" name="Google Shape;427;p1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1" name="Google Shape;431;p17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5" name="Google Shape;435;p17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436" name="Google Shape;436;p1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1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1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1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0" name="Google Shape;440;p17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2" name="Google Shape;442;p17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443" name="Google Shape;443;p1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7" name="Google Shape;447;p17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B24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idx="1" type="body"/>
          </p:nvPr>
        </p:nvSpPr>
        <p:spPr>
          <a:xfrm>
            <a:off x="796200" y="1152475"/>
            <a:ext cx="756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 sz="11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1" name="Google Shape;41;p3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sp>
          <p:nvSpPr>
            <p:cNvPr id="42" name="Google Shape;42;p3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" name="Google Shape;45;p3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48;p3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" name="Google Shape;49;p3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" name="Google Shape;54;p3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FFB24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4748100" y="1439225"/>
            <a:ext cx="3613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4800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Fjalla One"/>
              <a:buNone/>
              <a:defRPr sz="24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5262450" y="2273225"/>
            <a:ext cx="30996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24232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63" name="Google Shape;63;p4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64" name="Google Shape;64;p4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" name="Google Shape;69;p4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2423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4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" name="Google Shape;75;p4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4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" name="Google Shape;81;p4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4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Google Shape;88;p4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4"/>
          <p:cNvSpPr/>
          <p:nvPr/>
        </p:nvSpPr>
        <p:spPr>
          <a:xfrm>
            <a:off x="6813650" y="3874125"/>
            <a:ext cx="89400" cy="894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B24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3425100" y="863125"/>
            <a:ext cx="2293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5"/>
          <p:cNvSpPr txBox="1"/>
          <p:nvPr>
            <p:ph idx="1" type="subTitle"/>
          </p:nvPr>
        </p:nvSpPr>
        <p:spPr>
          <a:xfrm>
            <a:off x="2549400" y="2433025"/>
            <a:ext cx="4045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95" name="Google Shape;95;p5"/>
          <p:cNvGrpSpPr/>
          <p:nvPr/>
        </p:nvGrpSpPr>
        <p:grpSpPr>
          <a:xfrm>
            <a:off x="546750" y="348575"/>
            <a:ext cx="8031175" cy="4351025"/>
            <a:chOff x="546750" y="348575"/>
            <a:chExt cx="8031175" cy="4351025"/>
          </a:xfrm>
        </p:grpSpPr>
        <p:grpSp>
          <p:nvGrpSpPr>
            <p:cNvPr id="96" name="Google Shape;96;p5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" name="Google Shape;101;p5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7773925" y="2086963"/>
              <a:ext cx="281610" cy="89409"/>
              <a:chOff x="2979400" y="3139200"/>
              <a:chExt cx="281610" cy="89409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" name="Google Shape;107;p5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7176350" y="339932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5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113" name="Google Shape;113;p5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" name="Google Shape;117;p5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FFB24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ctrTitle"/>
          </p:nvPr>
        </p:nvSpPr>
        <p:spPr>
          <a:xfrm>
            <a:off x="1477050" y="3046650"/>
            <a:ext cx="26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2" name="Google Shape;122;p6"/>
          <p:cNvSpPr txBox="1"/>
          <p:nvPr>
            <p:ph idx="1" type="subTitle"/>
          </p:nvPr>
        </p:nvSpPr>
        <p:spPr>
          <a:xfrm>
            <a:off x="1477044" y="3359225"/>
            <a:ext cx="26424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23" name="Google Shape;123;p6"/>
          <p:cNvSpPr txBox="1"/>
          <p:nvPr>
            <p:ph idx="2" type="ctrTitle"/>
          </p:nvPr>
        </p:nvSpPr>
        <p:spPr>
          <a:xfrm>
            <a:off x="4938415" y="3043600"/>
            <a:ext cx="253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4" name="Google Shape;124;p6"/>
          <p:cNvSpPr txBox="1"/>
          <p:nvPr>
            <p:ph idx="3" type="subTitle"/>
          </p:nvPr>
        </p:nvSpPr>
        <p:spPr>
          <a:xfrm>
            <a:off x="4938421" y="3356175"/>
            <a:ext cx="25389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200"/>
              <a:buFont typeface="Abel"/>
              <a:buNone/>
              <a:defRPr sz="12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grpSp>
        <p:nvGrpSpPr>
          <p:cNvPr id="125" name="Google Shape;125;p6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126" name="Google Shape;126;p6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6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" name="Google Shape;134;p6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" name="Google Shape;137;p6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6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139" name="Google Shape;139;p6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" name="Google Shape;143;p6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6"/>
          <p:cNvSpPr txBox="1"/>
          <p:nvPr>
            <p:ph idx="4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solidFill>
          <a:srgbClr val="FFB24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-12925" y="2664325"/>
            <a:ext cx="9156900" cy="25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 txBox="1"/>
          <p:nvPr>
            <p:ph type="ctrTitle"/>
          </p:nvPr>
        </p:nvSpPr>
        <p:spPr>
          <a:xfrm>
            <a:off x="801656" y="3297250"/>
            <a:ext cx="217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2" name="Google Shape;152;p7"/>
          <p:cNvSpPr txBox="1"/>
          <p:nvPr>
            <p:ph idx="1" type="subTitle"/>
          </p:nvPr>
        </p:nvSpPr>
        <p:spPr>
          <a:xfrm>
            <a:off x="720000" y="3609825"/>
            <a:ext cx="23358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53" name="Google Shape;153;p7"/>
          <p:cNvSpPr txBox="1"/>
          <p:nvPr>
            <p:ph idx="2" type="ctrTitle"/>
          </p:nvPr>
        </p:nvSpPr>
        <p:spPr>
          <a:xfrm>
            <a:off x="3485688" y="3297250"/>
            <a:ext cx="217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4" name="Google Shape;154;p7"/>
          <p:cNvSpPr txBox="1"/>
          <p:nvPr>
            <p:ph idx="3" type="subTitle"/>
          </p:nvPr>
        </p:nvSpPr>
        <p:spPr>
          <a:xfrm>
            <a:off x="3404087" y="3609825"/>
            <a:ext cx="23358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grpSp>
        <p:nvGrpSpPr>
          <p:cNvPr id="155" name="Google Shape;155;p7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156" name="Google Shape;156;p7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157" name="Google Shape;157;p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" name="Google Shape;161;p7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7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65" name="Google Shape;165;p7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oogle Shape;167;p7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168" name="Google Shape;168;p7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" name="Google Shape;172;p7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24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7"/>
          <p:cNvSpPr txBox="1"/>
          <p:nvPr>
            <p:ph idx="4" type="ctrTitle"/>
          </p:nvPr>
        </p:nvSpPr>
        <p:spPr>
          <a:xfrm>
            <a:off x="6169738" y="3297250"/>
            <a:ext cx="217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77" name="Google Shape;177;p7"/>
          <p:cNvSpPr txBox="1"/>
          <p:nvPr>
            <p:ph idx="5" type="subTitle"/>
          </p:nvPr>
        </p:nvSpPr>
        <p:spPr>
          <a:xfrm>
            <a:off x="6088200" y="3609825"/>
            <a:ext cx="23358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178" name="Google Shape;178;p7"/>
          <p:cNvSpPr txBox="1"/>
          <p:nvPr>
            <p:ph idx="6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bg>
      <p:bgPr>
        <a:solidFill>
          <a:srgbClr val="FFB24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/>
          <p:nvPr>
            <p:ph type="ctrTitle"/>
          </p:nvPr>
        </p:nvSpPr>
        <p:spPr>
          <a:xfrm>
            <a:off x="1509375" y="1721636"/>
            <a:ext cx="26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1" name="Google Shape;181;p8"/>
          <p:cNvSpPr txBox="1"/>
          <p:nvPr>
            <p:ph idx="1" type="subTitle"/>
          </p:nvPr>
        </p:nvSpPr>
        <p:spPr>
          <a:xfrm>
            <a:off x="1509375" y="1974875"/>
            <a:ext cx="29112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grpSp>
        <p:nvGrpSpPr>
          <p:cNvPr id="182" name="Google Shape;182;p8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183" name="Google Shape;183;p8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184" name="Google Shape;184;p8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8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8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8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195" name="Google Shape;195;p8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8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8"/>
          <p:cNvSpPr txBox="1"/>
          <p:nvPr>
            <p:ph idx="2" type="ctrTitle"/>
          </p:nvPr>
        </p:nvSpPr>
        <p:spPr>
          <a:xfrm>
            <a:off x="5552575" y="1721636"/>
            <a:ext cx="26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4" name="Google Shape;204;p8"/>
          <p:cNvSpPr txBox="1"/>
          <p:nvPr>
            <p:ph idx="3" type="subTitle"/>
          </p:nvPr>
        </p:nvSpPr>
        <p:spPr>
          <a:xfrm>
            <a:off x="5552575" y="1974875"/>
            <a:ext cx="28713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05" name="Google Shape;205;p8"/>
          <p:cNvSpPr txBox="1"/>
          <p:nvPr>
            <p:ph idx="4" type="ctrTitle"/>
          </p:nvPr>
        </p:nvSpPr>
        <p:spPr>
          <a:xfrm>
            <a:off x="1509375" y="3399111"/>
            <a:ext cx="26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6" name="Google Shape;206;p8"/>
          <p:cNvSpPr txBox="1"/>
          <p:nvPr>
            <p:ph idx="5" type="subTitle"/>
          </p:nvPr>
        </p:nvSpPr>
        <p:spPr>
          <a:xfrm>
            <a:off x="1509375" y="3652350"/>
            <a:ext cx="29112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07" name="Google Shape;207;p8"/>
          <p:cNvSpPr txBox="1"/>
          <p:nvPr>
            <p:ph idx="6" type="ctrTitle"/>
          </p:nvPr>
        </p:nvSpPr>
        <p:spPr>
          <a:xfrm>
            <a:off x="5552575" y="3399111"/>
            <a:ext cx="26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None/>
              <a:defRPr b="0" sz="1800">
                <a:solidFill>
                  <a:srgbClr val="24232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600"/>
              <a:buFont typeface="Anton"/>
              <a:buNone/>
              <a:defRPr b="0" sz="1600">
                <a:solidFill>
                  <a:srgbClr val="24232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8" name="Google Shape;208;p8"/>
          <p:cNvSpPr txBox="1"/>
          <p:nvPr>
            <p:ph idx="7" type="subTitle"/>
          </p:nvPr>
        </p:nvSpPr>
        <p:spPr>
          <a:xfrm>
            <a:off x="5552575" y="3652350"/>
            <a:ext cx="28713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bel"/>
              <a:buNone/>
              <a:defRPr sz="12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09" name="Google Shape;209;p8"/>
          <p:cNvSpPr txBox="1"/>
          <p:nvPr>
            <p:ph idx="8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B24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9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212" name="Google Shape;212;p9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213" name="Google Shape;213;p9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" name="Google Shape;217;p9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" name="Google Shape;218;p9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219" name="Google Shape;219;p9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" name="Google Shape;223;p9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" name="Google Shape;225;p9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26" name="Google Shape;226;p9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p9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9" name="Google Shape;229;p9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230" name="Google Shape;230;p9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4" name="Google Shape;234;p9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9"/>
          <p:cNvSpPr txBox="1"/>
          <p:nvPr>
            <p:ph type="title"/>
          </p:nvPr>
        </p:nvSpPr>
        <p:spPr>
          <a:xfrm>
            <a:off x="2226400" y="1338050"/>
            <a:ext cx="4691100" cy="17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FFB24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0"/>
          <p:cNvGrpSpPr/>
          <p:nvPr/>
        </p:nvGrpSpPr>
        <p:grpSpPr>
          <a:xfrm>
            <a:off x="520275" y="306537"/>
            <a:ext cx="8057650" cy="4393063"/>
            <a:chOff x="520275" y="306537"/>
            <a:chExt cx="8057650" cy="4393063"/>
          </a:xfrm>
        </p:grpSpPr>
        <p:grpSp>
          <p:nvGrpSpPr>
            <p:cNvPr id="242" name="Google Shape;242;p10"/>
            <p:cNvGrpSpPr/>
            <p:nvPr/>
          </p:nvGrpSpPr>
          <p:grpSpPr>
            <a:xfrm>
              <a:off x="520275" y="306537"/>
              <a:ext cx="281610" cy="89409"/>
              <a:chOff x="2979400" y="3139200"/>
              <a:chExt cx="281610" cy="89409"/>
            </a:xfrm>
          </p:grpSpPr>
          <p:sp>
            <p:nvSpPr>
              <p:cNvPr id="243" name="Google Shape;243;p10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0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0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0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7" name="Google Shape;247;p10"/>
            <p:cNvSpPr/>
            <p:nvPr/>
          </p:nvSpPr>
          <p:spPr>
            <a:xfrm>
              <a:off x="6105700" y="348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" name="Google Shape;248;p10"/>
            <p:cNvGrpSpPr/>
            <p:nvPr/>
          </p:nvGrpSpPr>
          <p:grpSpPr>
            <a:xfrm>
              <a:off x="3351475" y="673487"/>
              <a:ext cx="281610" cy="89409"/>
              <a:chOff x="2979400" y="3139200"/>
              <a:chExt cx="281610" cy="89409"/>
            </a:xfrm>
          </p:grpSpPr>
          <p:sp>
            <p:nvSpPr>
              <p:cNvPr id="249" name="Google Shape;249;p10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0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0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0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3" name="Google Shape;253;p10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5537750" y="1194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5" name="Google Shape;255;p10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56" name="Google Shape;256;p10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8" name="Google Shape;258;p10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10"/>
            <p:cNvGrpSpPr/>
            <p:nvPr/>
          </p:nvGrpSpPr>
          <p:grpSpPr>
            <a:xfrm>
              <a:off x="2003975" y="3309913"/>
              <a:ext cx="281610" cy="89409"/>
              <a:chOff x="2979400" y="3139200"/>
              <a:chExt cx="281610" cy="89409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0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0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" name="Google Shape;264;p10"/>
            <p:cNvSpPr/>
            <p:nvPr/>
          </p:nvSpPr>
          <p:spPr>
            <a:xfrm>
              <a:off x="1050300" y="40038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903050" y="4500575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539525" y="45005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46750" y="4661200"/>
              <a:ext cx="362700" cy="38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10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jalla One"/>
                <a:ea typeface="Fjalla One"/>
                <a:cs typeface="Fjalla One"/>
                <a:sym typeface="Fjall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b="0" i="0" sz="2800" u="none" cap="none" strike="noStrike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b="0" i="0" sz="2800" u="none" cap="none" strike="noStrike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b="0" i="0" sz="2800" u="none" cap="none" strike="noStrike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b="0" i="0" sz="2800" u="none" cap="none" strike="noStrike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b="0" i="0" sz="2800" u="none" cap="none" strike="noStrike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b="0" i="0" sz="2800" u="none" cap="none" strike="noStrike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b="0" i="0" sz="2800" u="none" cap="none" strike="noStrike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b="0" i="0" sz="2800" u="none" cap="none" strike="noStrike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2800"/>
              <a:buFont typeface="Fjalla One"/>
              <a:buNone/>
              <a:defRPr b="0" i="0" sz="2800" u="none" cap="none" strike="noStrike">
                <a:solidFill>
                  <a:srgbClr val="24232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●"/>
              <a:defRPr b="0" i="0" sz="12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○"/>
              <a:defRPr b="0" i="0" sz="12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■"/>
              <a:defRPr b="0" i="0" sz="12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●"/>
              <a:defRPr b="0" i="0" sz="12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○"/>
              <a:defRPr b="0" i="0" sz="12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■"/>
              <a:defRPr b="0" i="0" sz="12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●"/>
              <a:defRPr b="0" i="0" sz="12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323"/>
              </a:buClr>
              <a:buSzPts val="1200"/>
              <a:buFont typeface="Kreon Light"/>
              <a:buChar char="○"/>
              <a:defRPr b="0" i="0" sz="12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42323"/>
              </a:buClr>
              <a:buSzPts val="1200"/>
              <a:buFont typeface="Kreon Light"/>
              <a:buChar char="■"/>
              <a:defRPr b="0" i="0" sz="1200" u="none" cap="none" strike="noStrike">
                <a:solidFill>
                  <a:srgbClr val="242323"/>
                </a:solidFill>
                <a:latin typeface="Kreon Light"/>
                <a:ea typeface="Kreon Light"/>
                <a:cs typeface="Kreon Light"/>
                <a:sym typeface="Kreo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uc9DbtpHVOOL4VNtFLpxUlYIVIFjWX7E/view" TargetMode="External"/><Relationship Id="rId4" Type="http://schemas.openxmlformats.org/officeDocument/2006/relationships/image" Target="../media/image2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Relationship Id="rId5" Type="http://schemas.openxmlformats.org/officeDocument/2006/relationships/image" Target="../media/image3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8"/>
          <p:cNvSpPr/>
          <p:nvPr/>
        </p:nvSpPr>
        <p:spPr>
          <a:xfrm>
            <a:off x="84700" y="2697400"/>
            <a:ext cx="1252800" cy="125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8"/>
          <p:cNvSpPr txBox="1"/>
          <p:nvPr>
            <p:ph type="ctrTitle"/>
          </p:nvPr>
        </p:nvSpPr>
        <p:spPr>
          <a:xfrm>
            <a:off x="311700" y="1618908"/>
            <a:ext cx="85206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200"/>
              <a:t>Sign Language  Using Ai</a:t>
            </a:r>
            <a:endParaRPr sz="6200"/>
          </a:p>
        </p:txBody>
      </p:sp>
      <p:sp>
        <p:nvSpPr>
          <p:cNvPr id="456" name="Google Shape;456;p18"/>
          <p:cNvSpPr txBox="1"/>
          <p:nvPr>
            <p:ph idx="1" type="subTitle"/>
          </p:nvPr>
        </p:nvSpPr>
        <p:spPr>
          <a:xfrm>
            <a:off x="2925300" y="2819800"/>
            <a:ext cx="32934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700"/>
              <a:t>Under OF Supervision</a:t>
            </a:r>
            <a:endParaRPr b="1"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700"/>
              <a:t>Dr:Ahmed Gaber</a:t>
            </a:r>
            <a:endParaRPr b="1"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700"/>
              <a:t>Eng:Sama Ayman</a:t>
            </a:r>
            <a:endParaRPr b="1" sz="1700"/>
          </a:p>
        </p:txBody>
      </p:sp>
      <p:sp>
        <p:nvSpPr>
          <p:cNvPr id="457" name="Google Shape;457;p18"/>
          <p:cNvSpPr/>
          <p:nvPr/>
        </p:nvSpPr>
        <p:spPr>
          <a:xfrm>
            <a:off x="2067700" y="4385175"/>
            <a:ext cx="595500" cy="595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7"/>
          <p:cNvSpPr txBox="1"/>
          <p:nvPr>
            <p:ph type="title"/>
          </p:nvPr>
        </p:nvSpPr>
        <p:spPr>
          <a:xfrm>
            <a:off x="50875" y="627250"/>
            <a:ext cx="4893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&amp; Final UI Implementation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4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7"/>
          <p:cNvSpPr txBox="1"/>
          <p:nvPr>
            <p:ph idx="1" type="body"/>
          </p:nvPr>
        </p:nvSpPr>
        <p:spPr>
          <a:xfrm>
            <a:off x="206625" y="1379975"/>
            <a:ext cx="43245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Used Figma to build the final UI screens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Applied Auto Layout for responsive design</a:t>
            </a:r>
            <a:br>
              <a:rPr lang="en" sz="1500">
                <a:solidFill>
                  <a:schemeClr val="dk1"/>
                </a:solidFill>
              </a:rPr>
            </a:b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Chose readable fonts and soft colors for clarity</a:t>
            </a:r>
            <a:br>
              <a:rPr lang="en" sz="1500">
                <a:solidFill>
                  <a:schemeClr val="dk1"/>
                </a:solidFill>
              </a:rPr>
            </a:b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Focused on accessibility and user comfort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</a:rPr>
              <a:t>Tested design with users and applied feedback</a:t>
            </a:r>
            <a:br>
              <a:rPr lang="en" sz="1500">
                <a:solidFill>
                  <a:schemeClr val="dk1"/>
                </a:solidFill>
              </a:rPr>
            </a:b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dk1"/>
                </a:solidFill>
              </a:rPr>
            </a:b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536" name="Google Shape;536;p27"/>
          <p:cNvSpPr/>
          <p:nvPr/>
        </p:nvSpPr>
        <p:spPr>
          <a:xfrm rot="5400000">
            <a:off x="-1314775" y="3283625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27" title="image (2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100" y="1062050"/>
            <a:ext cx="3629025" cy="375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8"/>
          <p:cNvSpPr txBox="1"/>
          <p:nvPr>
            <p:ph type="title"/>
          </p:nvPr>
        </p:nvSpPr>
        <p:spPr>
          <a:xfrm>
            <a:off x="3580050" y="863125"/>
            <a:ext cx="2293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800"/>
              <a:t>02 SECTION</a:t>
            </a:r>
            <a:endParaRPr sz="4800"/>
          </a:p>
        </p:txBody>
      </p:sp>
      <p:sp>
        <p:nvSpPr>
          <p:cNvPr id="543" name="Google Shape;543;p28"/>
          <p:cNvSpPr/>
          <p:nvPr/>
        </p:nvSpPr>
        <p:spPr>
          <a:xfrm>
            <a:off x="8322175" y="2667050"/>
            <a:ext cx="38400" cy="3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" name="Google Shape;544;p28"/>
          <p:cNvGrpSpPr/>
          <p:nvPr/>
        </p:nvGrpSpPr>
        <p:grpSpPr>
          <a:xfrm>
            <a:off x="-2773700" y="-2762538"/>
            <a:ext cx="12665799" cy="7147736"/>
            <a:chOff x="-2773700" y="-2762538"/>
            <a:chExt cx="12665799" cy="7147736"/>
          </a:xfrm>
        </p:grpSpPr>
        <p:sp>
          <p:nvSpPr>
            <p:cNvPr id="545" name="Google Shape;545;p28"/>
            <p:cNvSpPr/>
            <p:nvPr/>
          </p:nvSpPr>
          <p:spPr>
            <a:xfrm flipH="1" rot="5400000">
              <a:off x="-2773700" y="-2762538"/>
              <a:ext cx="5511000" cy="5511000"/>
            </a:xfrm>
            <a:prstGeom prst="pie">
              <a:avLst>
                <a:gd fmla="val 10779971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6" name="Google Shape;546;p28"/>
            <p:cNvGrpSpPr/>
            <p:nvPr/>
          </p:nvGrpSpPr>
          <p:grpSpPr>
            <a:xfrm>
              <a:off x="520275" y="306537"/>
              <a:ext cx="1379350" cy="2027188"/>
              <a:chOff x="520275" y="306537"/>
              <a:chExt cx="1379350" cy="2027188"/>
            </a:xfrm>
          </p:grpSpPr>
          <p:sp>
            <p:nvSpPr>
              <p:cNvPr id="547" name="Google Shape;547;p28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8" name="Google Shape;548;p28"/>
              <p:cNvGrpSpPr/>
              <p:nvPr/>
            </p:nvGrpSpPr>
            <p:grpSpPr>
              <a:xfrm>
                <a:off x="1466426" y="1540126"/>
                <a:ext cx="433199" cy="89400"/>
                <a:chOff x="1466426" y="1540126"/>
                <a:chExt cx="433199" cy="89400"/>
              </a:xfrm>
            </p:grpSpPr>
            <p:sp>
              <p:nvSpPr>
                <p:cNvPr id="549" name="Google Shape;549;p28"/>
                <p:cNvSpPr/>
                <p:nvPr/>
              </p:nvSpPr>
              <p:spPr>
                <a:xfrm>
                  <a:off x="1466426" y="1540126"/>
                  <a:ext cx="433199" cy="21791"/>
                </a:xfrm>
                <a:custGeom>
                  <a:rect b="b" l="l" r="r" t="t"/>
                  <a:pathLst>
                    <a:path extrusionOk="0" h="780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28"/>
                <p:cNvSpPr/>
                <p:nvPr/>
              </p:nvSpPr>
              <p:spPr>
                <a:xfrm>
                  <a:off x="1466426" y="1607595"/>
                  <a:ext cx="433199" cy="21931"/>
                </a:xfrm>
                <a:custGeom>
                  <a:rect b="b" l="l" r="r" t="t"/>
                  <a:pathLst>
                    <a:path extrusionOk="0" h="785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1" name="Google Shape;551;p28"/>
              <p:cNvGrpSpPr/>
              <p:nvPr/>
            </p:nvGrpSpPr>
            <p:grpSpPr>
              <a:xfrm>
                <a:off x="520275" y="306537"/>
                <a:ext cx="281610" cy="89409"/>
                <a:chOff x="2979400" y="3139200"/>
                <a:chExt cx="281610" cy="89409"/>
              </a:xfrm>
            </p:grpSpPr>
            <p:sp>
              <p:nvSpPr>
                <p:cNvPr id="552" name="Google Shape;552;p28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28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28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28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56" name="Google Shape;556;p28"/>
            <p:cNvSpPr/>
            <p:nvPr/>
          </p:nvSpPr>
          <p:spPr>
            <a:xfrm rot="-5628999">
              <a:off x="8515120" y="3008218"/>
              <a:ext cx="1334059" cy="1334059"/>
            </a:xfrm>
            <a:prstGeom prst="blockArc">
              <a:avLst>
                <a:gd fmla="val 10800000" name="adj1"/>
                <a:gd fmla="val 216678" name="adj2"/>
                <a:gd fmla="val 3491" name="adj3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28"/>
          <p:cNvSpPr txBox="1"/>
          <p:nvPr>
            <p:ph idx="1" type="subTitle"/>
          </p:nvPr>
        </p:nvSpPr>
        <p:spPr>
          <a:xfrm>
            <a:off x="1608725" y="2405700"/>
            <a:ext cx="6449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Click to Action: The Front-End Engine</a:t>
            </a:r>
            <a:b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3600">
              <a:latin typeface="Kreon"/>
              <a:ea typeface="Kreon"/>
              <a:cs typeface="Kreon"/>
              <a:sym typeface="Kre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9"/>
          <p:cNvSpPr txBox="1"/>
          <p:nvPr>
            <p:ph type="title"/>
          </p:nvPr>
        </p:nvSpPr>
        <p:spPr>
          <a:xfrm>
            <a:off x="-406650" y="627250"/>
            <a:ext cx="5358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Interface Engine: Target Outcomes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9"/>
          <p:cNvSpPr txBox="1"/>
          <p:nvPr>
            <p:ph idx="1" type="body"/>
          </p:nvPr>
        </p:nvSpPr>
        <p:spPr>
          <a:xfrm>
            <a:off x="118075" y="1379975"/>
            <a:ext cx="52545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the project structure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 the frontend with backend APIs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translated output dynamically in the website views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 smooth navigating through the website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9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29" title="image (6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513" y="1217625"/>
            <a:ext cx="2597575" cy="33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"/>
          <p:cNvSpPr txBox="1"/>
          <p:nvPr>
            <p:ph type="title"/>
          </p:nvPr>
        </p:nvSpPr>
        <p:spPr>
          <a:xfrm>
            <a:off x="-406650" y="627250"/>
            <a:ext cx="5358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Stack That Powered the Interface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0"/>
          <p:cNvSpPr txBox="1"/>
          <p:nvPr>
            <p:ph idx="1" type="body"/>
          </p:nvPr>
        </p:nvSpPr>
        <p:spPr>
          <a:xfrm>
            <a:off x="206625" y="1379975"/>
            <a:ext cx="45975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●🔧 Angular – Component-based framework for SPA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●🟨 TypeScript – For scalable and strongly-typed logic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●🌐 HTML5 &amp; CSS3 – To build structured layouts and responsive designs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0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425" y="1510075"/>
            <a:ext cx="3958800" cy="28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1"/>
          <p:cNvSpPr txBox="1"/>
          <p:nvPr>
            <p:ph type="title"/>
          </p:nvPr>
        </p:nvSpPr>
        <p:spPr>
          <a:xfrm>
            <a:off x="-406650" y="627250"/>
            <a:ext cx="5882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Modular &amp; Scalable: Our Angular Component Architecture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1"/>
          <p:cNvSpPr txBox="1"/>
          <p:nvPr>
            <p:ph idx="1" type="body"/>
          </p:nvPr>
        </p:nvSpPr>
        <p:spPr>
          <a:xfrm>
            <a:off x="206625" y="1254500"/>
            <a:ext cx="4324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/src/app/</a:t>
            </a:r>
            <a:endParaRPr sz="1400">
              <a:solidFill>
                <a:srgbClr val="1313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├── app.component.ts  // Root component</a:t>
            </a:r>
            <a:endParaRPr sz="1400">
              <a:solidFill>
                <a:srgbClr val="1313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├── header/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  // Top navigation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├── welcome/</a:t>
            </a:r>
            <a:endParaRPr sz="1400">
              <a:solidFill>
                <a:srgbClr val="1313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├── tools/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  // Main interaction controls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│   ├── chat-button/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  // Chat-trigger button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├── gestures/</a:t>
            </a:r>
            <a:endParaRPr sz="1400">
              <a:solidFill>
                <a:srgbClr val="1313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├── about/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  // About project/help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├── footer/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  // Bottom section of the UI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80" name="Google Shape;580;p31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375" y="1254499"/>
            <a:ext cx="3666150" cy="347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2"/>
          <p:cNvSpPr txBox="1"/>
          <p:nvPr>
            <p:ph type="title"/>
          </p:nvPr>
        </p:nvSpPr>
        <p:spPr>
          <a:xfrm>
            <a:off x="-406650" y="627250"/>
            <a:ext cx="612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Hurdles – Layout &amp; Structure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2"/>
          <p:cNvSpPr txBox="1"/>
          <p:nvPr>
            <p:ph idx="1" type="body"/>
          </p:nvPr>
        </p:nvSpPr>
        <p:spPr>
          <a:xfrm>
            <a:off x="206625" y="1254500"/>
            <a:ext cx="51879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88" name="Google Shape;588;p32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7550"/>
            <a:ext cx="8688224" cy="3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3"/>
          <p:cNvSpPr txBox="1"/>
          <p:nvPr>
            <p:ph type="title"/>
          </p:nvPr>
        </p:nvSpPr>
        <p:spPr>
          <a:xfrm>
            <a:off x="1689900" y="339200"/>
            <a:ext cx="6368400" cy="9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What the User Sees</a:t>
            </a:r>
            <a:endParaRPr b="1"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3"/>
          <p:cNvSpPr txBox="1"/>
          <p:nvPr>
            <p:ph idx="1" type="subTitle"/>
          </p:nvPr>
        </p:nvSpPr>
        <p:spPr>
          <a:xfrm>
            <a:off x="2549400" y="2433025"/>
            <a:ext cx="40452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75" y="1510275"/>
            <a:ext cx="8060974" cy="3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 txBox="1"/>
          <p:nvPr>
            <p:ph type="title"/>
          </p:nvPr>
        </p:nvSpPr>
        <p:spPr>
          <a:xfrm>
            <a:off x="3580050" y="863125"/>
            <a:ext cx="2293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800"/>
              <a:t>03 SECTION</a:t>
            </a:r>
            <a:endParaRPr sz="4800"/>
          </a:p>
        </p:txBody>
      </p:sp>
      <p:sp>
        <p:nvSpPr>
          <p:cNvPr id="602" name="Google Shape;602;p34"/>
          <p:cNvSpPr/>
          <p:nvPr/>
        </p:nvSpPr>
        <p:spPr>
          <a:xfrm>
            <a:off x="8322175" y="2667050"/>
            <a:ext cx="38400" cy="3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3" name="Google Shape;603;p34"/>
          <p:cNvGrpSpPr/>
          <p:nvPr/>
        </p:nvGrpSpPr>
        <p:grpSpPr>
          <a:xfrm>
            <a:off x="-2773700" y="-2762538"/>
            <a:ext cx="12665799" cy="7147736"/>
            <a:chOff x="-2773700" y="-2762538"/>
            <a:chExt cx="12665799" cy="7147736"/>
          </a:xfrm>
        </p:grpSpPr>
        <p:sp>
          <p:nvSpPr>
            <p:cNvPr id="604" name="Google Shape;604;p34"/>
            <p:cNvSpPr/>
            <p:nvPr/>
          </p:nvSpPr>
          <p:spPr>
            <a:xfrm flipH="1" rot="5400000">
              <a:off x="-2773700" y="-2762538"/>
              <a:ext cx="5511000" cy="5511000"/>
            </a:xfrm>
            <a:prstGeom prst="pie">
              <a:avLst>
                <a:gd fmla="val 10779971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5" name="Google Shape;605;p34"/>
            <p:cNvGrpSpPr/>
            <p:nvPr/>
          </p:nvGrpSpPr>
          <p:grpSpPr>
            <a:xfrm>
              <a:off x="520275" y="306537"/>
              <a:ext cx="1379350" cy="2027188"/>
              <a:chOff x="520275" y="306537"/>
              <a:chExt cx="1379350" cy="2027188"/>
            </a:xfrm>
          </p:grpSpPr>
          <p:sp>
            <p:nvSpPr>
              <p:cNvPr id="606" name="Google Shape;606;p34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7" name="Google Shape;607;p34"/>
              <p:cNvGrpSpPr/>
              <p:nvPr/>
            </p:nvGrpSpPr>
            <p:grpSpPr>
              <a:xfrm>
                <a:off x="1466426" y="1540126"/>
                <a:ext cx="433199" cy="89400"/>
                <a:chOff x="1466426" y="1540126"/>
                <a:chExt cx="433199" cy="89400"/>
              </a:xfrm>
            </p:grpSpPr>
            <p:sp>
              <p:nvSpPr>
                <p:cNvPr id="608" name="Google Shape;608;p34"/>
                <p:cNvSpPr/>
                <p:nvPr/>
              </p:nvSpPr>
              <p:spPr>
                <a:xfrm>
                  <a:off x="1466426" y="1540126"/>
                  <a:ext cx="433199" cy="21791"/>
                </a:xfrm>
                <a:custGeom>
                  <a:rect b="b" l="l" r="r" t="t"/>
                  <a:pathLst>
                    <a:path extrusionOk="0" h="780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34"/>
                <p:cNvSpPr/>
                <p:nvPr/>
              </p:nvSpPr>
              <p:spPr>
                <a:xfrm>
                  <a:off x="1466426" y="1607595"/>
                  <a:ext cx="433199" cy="21931"/>
                </a:xfrm>
                <a:custGeom>
                  <a:rect b="b" l="l" r="r" t="t"/>
                  <a:pathLst>
                    <a:path extrusionOk="0" h="785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10" name="Google Shape;610;p34"/>
              <p:cNvGrpSpPr/>
              <p:nvPr/>
            </p:nvGrpSpPr>
            <p:grpSpPr>
              <a:xfrm>
                <a:off x="520275" y="306537"/>
                <a:ext cx="281610" cy="89409"/>
                <a:chOff x="2979400" y="3139200"/>
                <a:chExt cx="281610" cy="89409"/>
              </a:xfrm>
            </p:grpSpPr>
            <p:sp>
              <p:nvSpPr>
                <p:cNvPr id="611" name="Google Shape;611;p34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" name="Google Shape;612;p34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34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34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15" name="Google Shape;615;p34"/>
            <p:cNvSpPr/>
            <p:nvPr/>
          </p:nvSpPr>
          <p:spPr>
            <a:xfrm rot="-5628999">
              <a:off x="8515120" y="3008218"/>
              <a:ext cx="1334059" cy="1334059"/>
            </a:xfrm>
            <a:prstGeom prst="blockArc">
              <a:avLst>
                <a:gd fmla="val 10800000" name="adj1"/>
                <a:gd fmla="val 216678" name="adj2"/>
                <a:gd fmla="val 3491" name="adj3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34"/>
          <p:cNvSpPr txBox="1"/>
          <p:nvPr>
            <p:ph idx="1" type="subTitle"/>
          </p:nvPr>
        </p:nvSpPr>
        <p:spPr>
          <a:xfrm>
            <a:off x="1608725" y="2405700"/>
            <a:ext cx="654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Think Like a Human, Act Like a Machine – Our AI Layer</a:t>
            </a:r>
            <a:b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3600">
              <a:latin typeface="Kreon"/>
              <a:ea typeface="Kreon"/>
              <a:cs typeface="Kreon"/>
              <a:sym typeface="Kre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"/>
          <p:cNvSpPr txBox="1"/>
          <p:nvPr>
            <p:ph type="title"/>
          </p:nvPr>
        </p:nvSpPr>
        <p:spPr>
          <a:xfrm>
            <a:off x="103325" y="627250"/>
            <a:ext cx="561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Detection Flow – From Camera to Prediction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5"/>
          <p:cNvSpPr txBox="1"/>
          <p:nvPr>
            <p:ph idx="1" type="body"/>
          </p:nvPr>
        </p:nvSpPr>
        <p:spPr>
          <a:xfrm>
            <a:off x="206625" y="1254500"/>
            <a:ext cx="51879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Camera Initialization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Color Conversion &amp; Preprocessing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Hand Landmark Detection (MediaPipe)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Feature Exteraction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Prediction (Random Forest Model)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Classification for sign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Display Results on UI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23" name="Google Shape;623;p35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35" title="ChatGPT Image Jun 25, 2025, 01_48_12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425" y="575575"/>
            <a:ext cx="3120174" cy="448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 txBox="1"/>
          <p:nvPr>
            <p:ph type="title"/>
          </p:nvPr>
        </p:nvSpPr>
        <p:spPr>
          <a:xfrm>
            <a:off x="103325" y="627250"/>
            <a:ext cx="561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Random Forest Understands Hand Signs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6"/>
          <p:cNvSpPr txBox="1"/>
          <p:nvPr>
            <p:ph idx="1" type="body"/>
          </p:nvPr>
        </p:nvSpPr>
        <p:spPr>
          <a:xfrm>
            <a:off x="206625" y="1254500"/>
            <a:ext cx="51879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Bootstrapping (Random Sampling)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Random Feature Selection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How a Single Tree Works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Voting Mechanism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Why Random Forest Is So Effective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31" name="Google Shape;631;p36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36" title="ChatGPT Image Jun 25, 2025, 02_17_0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800" y="196525"/>
            <a:ext cx="3444676" cy="22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925" y="2645376"/>
            <a:ext cx="3444676" cy="22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9"/>
          <p:cNvSpPr txBox="1"/>
          <p:nvPr>
            <p:ph type="title"/>
          </p:nvPr>
        </p:nvSpPr>
        <p:spPr>
          <a:xfrm>
            <a:off x="641225" y="420650"/>
            <a:ext cx="77265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600">
              <a:solidFill>
                <a:srgbClr val="242323"/>
              </a:solidFill>
            </a:endParaRPr>
          </a:p>
        </p:txBody>
      </p:sp>
      <p:sp>
        <p:nvSpPr>
          <p:cNvPr id="463" name="Google Shape;463;p19"/>
          <p:cNvSpPr txBox="1"/>
          <p:nvPr>
            <p:ph idx="1" type="body"/>
          </p:nvPr>
        </p:nvSpPr>
        <p:spPr>
          <a:xfrm>
            <a:off x="641225" y="1365275"/>
            <a:ext cx="7565400" cy="3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Problem Statement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Proposed Solution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Designing for Usability (UI/UX)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Front-End Overview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AI Models (Machine Learning &amp; CNN)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Back-End &amp; APIs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Future Work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Live Demo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Q&amp;A (Questions &amp; Answers)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64" name="Google Shape;464;p19"/>
          <p:cNvSpPr/>
          <p:nvPr/>
        </p:nvSpPr>
        <p:spPr>
          <a:xfrm rot="5400000">
            <a:off x="-1314775" y="3283625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7"/>
          <p:cNvSpPr txBox="1"/>
          <p:nvPr>
            <p:ph type="title"/>
          </p:nvPr>
        </p:nvSpPr>
        <p:spPr>
          <a:xfrm>
            <a:off x="103325" y="627250"/>
            <a:ext cx="561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Random Forest + MediaPipe Worked So Well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7"/>
          <p:cNvSpPr txBox="1"/>
          <p:nvPr>
            <p:ph idx="1" type="body"/>
          </p:nvPr>
        </p:nvSpPr>
        <p:spPr>
          <a:xfrm>
            <a:off x="206625" y="1254500"/>
            <a:ext cx="52617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 Detection &amp; Tracking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Performance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Preparation for AI Model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MediaPipe Was Ideal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Pre-trained &amp; ready to use 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Lightweight &amp; fast 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Accurate across different hand shapes 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need to train a separate hand detection model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7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800" y="1512200"/>
            <a:ext cx="3444675" cy="30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8"/>
          <p:cNvSpPr txBox="1"/>
          <p:nvPr>
            <p:ph type="title"/>
          </p:nvPr>
        </p:nvSpPr>
        <p:spPr>
          <a:xfrm>
            <a:off x="2226400" y="678900"/>
            <a:ext cx="46911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Performance and Results</a:t>
            </a:r>
            <a:endParaRPr b="1" sz="4300">
              <a:solidFill>
                <a:srgbClr val="242323"/>
              </a:solidFill>
            </a:endParaRPr>
          </a:p>
        </p:txBody>
      </p:sp>
      <p:sp>
        <p:nvSpPr>
          <p:cNvPr id="647" name="Google Shape;647;p38"/>
          <p:cNvSpPr/>
          <p:nvPr/>
        </p:nvSpPr>
        <p:spPr>
          <a:xfrm>
            <a:off x="923450" y="1761275"/>
            <a:ext cx="1088100" cy="108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8"/>
          <p:cNvSpPr/>
          <p:nvPr/>
        </p:nvSpPr>
        <p:spPr>
          <a:xfrm>
            <a:off x="7972625" y="3152600"/>
            <a:ext cx="666000" cy="6660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"/>
          <p:cNvSpPr txBox="1"/>
          <p:nvPr>
            <p:ph type="title"/>
          </p:nvPr>
        </p:nvSpPr>
        <p:spPr>
          <a:xfrm>
            <a:off x="-406650" y="627250"/>
            <a:ext cx="612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Evaluation: Is the Model Reliable?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9"/>
          <p:cNvSpPr txBox="1"/>
          <p:nvPr>
            <p:ph idx="1" type="body"/>
          </p:nvPr>
        </p:nvSpPr>
        <p:spPr>
          <a:xfrm>
            <a:off x="206625" y="1254500"/>
            <a:ext cx="37560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Train Accurcy: 99.7%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Test   Accurcy: 97.5%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Recall: 99.8%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Precision</a:t>
            </a:r>
            <a:r>
              <a:rPr lang="en" sz="1600">
                <a:solidFill>
                  <a:schemeClr val="dk1"/>
                </a:solidFill>
              </a:rPr>
              <a:t> :99.5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F1-Score:99.8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55" name="Google Shape;655;p39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800" y="152400"/>
            <a:ext cx="2778076" cy="26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950" y="2872750"/>
            <a:ext cx="2556025" cy="20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6325" y="2937825"/>
            <a:ext cx="2250751" cy="19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0"/>
          <p:cNvSpPr txBox="1"/>
          <p:nvPr>
            <p:ph type="title"/>
          </p:nvPr>
        </p:nvSpPr>
        <p:spPr>
          <a:xfrm>
            <a:off x="3838350" y="-1490950"/>
            <a:ext cx="384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 sz="4800"/>
          </a:p>
        </p:txBody>
      </p:sp>
      <p:sp>
        <p:nvSpPr>
          <p:cNvPr id="664" name="Google Shape;664;p40"/>
          <p:cNvSpPr/>
          <p:nvPr/>
        </p:nvSpPr>
        <p:spPr>
          <a:xfrm>
            <a:off x="8322175" y="2667050"/>
            <a:ext cx="38400" cy="3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p40"/>
          <p:cNvGrpSpPr/>
          <p:nvPr/>
        </p:nvGrpSpPr>
        <p:grpSpPr>
          <a:xfrm>
            <a:off x="-2773700" y="-2762538"/>
            <a:ext cx="12665799" cy="7147736"/>
            <a:chOff x="-2773700" y="-2762538"/>
            <a:chExt cx="12665799" cy="7147736"/>
          </a:xfrm>
        </p:grpSpPr>
        <p:sp>
          <p:nvSpPr>
            <p:cNvPr id="666" name="Google Shape;666;p40"/>
            <p:cNvSpPr/>
            <p:nvPr/>
          </p:nvSpPr>
          <p:spPr>
            <a:xfrm flipH="1" rot="5400000">
              <a:off x="-2773700" y="-2762538"/>
              <a:ext cx="5511000" cy="5511000"/>
            </a:xfrm>
            <a:prstGeom prst="pie">
              <a:avLst>
                <a:gd fmla="val 10779971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7" name="Google Shape;667;p40"/>
            <p:cNvGrpSpPr/>
            <p:nvPr/>
          </p:nvGrpSpPr>
          <p:grpSpPr>
            <a:xfrm>
              <a:off x="520275" y="306537"/>
              <a:ext cx="1379350" cy="2027188"/>
              <a:chOff x="520275" y="306537"/>
              <a:chExt cx="1379350" cy="2027188"/>
            </a:xfrm>
          </p:grpSpPr>
          <p:sp>
            <p:nvSpPr>
              <p:cNvPr id="668" name="Google Shape;668;p40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9" name="Google Shape;669;p40"/>
              <p:cNvGrpSpPr/>
              <p:nvPr/>
            </p:nvGrpSpPr>
            <p:grpSpPr>
              <a:xfrm>
                <a:off x="1466426" y="1540126"/>
                <a:ext cx="433199" cy="89400"/>
                <a:chOff x="1466426" y="1540126"/>
                <a:chExt cx="433199" cy="89400"/>
              </a:xfrm>
            </p:grpSpPr>
            <p:sp>
              <p:nvSpPr>
                <p:cNvPr id="670" name="Google Shape;670;p40"/>
                <p:cNvSpPr/>
                <p:nvPr/>
              </p:nvSpPr>
              <p:spPr>
                <a:xfrm>
                  <a:off x="1466426" y="1540126"/>
                  <a:ext cx="433199" cy="21791"/>
                </a:xfrm>
                <a:custGeom>
                  <a:rect b="b" l="l" r="r" t="t"/>
                  <a:pathLst>
                    <a:path extrusionOk="0" h="780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40"/>
                <p:cNvSpPr/>
                <p:nvPr/>
              </p:nvSpPr>
              <p:spPr>
                <a:xfrm>
                  <a:off x="1466426" y="1607595"/>
                  <a:ext cx="433199" cy="21931"/>
                </a:xfrm>
                <a:custGeom>
                  <a:rect b="b" l="l" r="r" t="t"/>
                  <a:pathLst>
                    <a:path extrusionOk="0" h="785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2" name="Google Shape;672;p40"/>
              <p:cNvGrpSpPr/>
              <p:nvPr/>
            </p:nvGrpSpPr>
            <p:grpSpPr>
              <a:xfrm>
                <a:off x="520275" y="306537"/>
                <a:ext cx="281610" cy="89409"/>
                <a:chOff x="2979400" y="3139200"/>
                <a:chExt cx="281610" cy="89409"/>
              </a:xfrm>
            </p:grpSpPr>
            <p:sp>
              <p:nvSpPr>
                <p:cNvPr id="673" name="Google Shape;673;p40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40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40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40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77" name="Google Shape;677;p40"/>
            <p:cNvSpPr/>
            <p:nvPr/>
          </p:nvSpPr>
          <p:spPr>
            <a:xfrm rot="-5628999">
              <a:off x="8515120" y="3008218"/>
              <a:ext cx="1334059" cy="1334059"/>
            </a:xfrm>
            <a:prstGeom prst="blockArc">
              <a:avLst>
                <a:gd fmla="val 10800000" name="adj1"/>
                <a:gd fmla="val 216678" name="adj2"/>
                <a:gd fmla="val 3491" name="adj3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8" name="Google Shape;678;p40"/>
          <p:cNvSpPr txBox="1"/>
          <p:nvPr>
            <p:ph idx="1" type="subTitle"/>
          </p:nvPr>
        </p:nvSpPr>
        <p:spPr>
          <a:xfrm>
            <a:off x="1571825" y="1734175"/>
            <a:ext cx="6545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2: The Visual Brain – CNN for Hand Sign Recognition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4100">
              <a:latin typeface="Kreon"/>
              <a:ea typeface="Kreon"/>
              <a:cs typeface="Kreon"/>
              <a:sym typeface="Kre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1"/>
          <p:cNvSpPr txBox="1"/>
          <p:nvPr>
            <p:ph type="title"/>
          </p:nvPr>
        </p:nvSpPr>
        <p:spPr>
          <a:xfrm>
            <a:off x="-406650" y="627250"/>
            <a:ext cx="612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Training Overview – Vision Translator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1"/>
          <p:cNvSpPr txBox="1"/>
          <p:nvPr>
            <p:ph idx="1" type="body"/>
          </p:nvPr>
        </p:nvSpPr>
        <p:spPr>
          <a:xfrm>
            <a:off x="206625" y="1254500"/>
            <a:ext cx="51879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Recognize static hand gestures from images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Translate gesture into readable letter or number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Indian Sign Language Dataset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Includes A–Z and 0–9 gestures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Clear hand positions with consistent dark background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Model: CNN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Input: 64×64 grayscale images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Output: Softmax layer (36 classes)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Optimizer: Adam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Loss: Categorical Crossentropy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85" name="Google Shape;685;p41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375" y="1350425"/>
            <a:ext cx="3815177" cy="30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2"/>
          <p:cNvSpPr txBox="1"/>
          <p:nvPr>
            <p:ph type="title"/>
          </p:nvPr>
        </p:nvSpPr>
        <p:spPr>
          <a:xfrm>
            <a:off x="-406650" y="627250"/>
            <a:ext cx="612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It Thinks: CNN Model Architecture</a:t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2"/>
          <p:cNvSpPr txBox="1"/>
          <p:nvPr>
            <p:ph idx="1" type="body"/>
          </p:nvPr>
        </p:nvSpPr>
        <p:spPr>
          <a:xfrm>
            <a:off x="206625" y="1254500"/>
            <a:ext cx="51879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Input Layer: 64×64 grayscale image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Convolution Layer 1 → ReLU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Max Pooling Layer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Convolution Layer 2 → ReLU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Max Pooling Layer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Flatten Layer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Fully Connected (Dense) Layer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Softmax Output Layer (36 classes)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Learns visual patterns (edges, curves, shapes)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 Extracts hierarchical features layer by layer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Ends with classification into letters/numbers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93" name="Google Shape;693;p42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42" title="ChatGPT Image Jun 24, 2025, 03_47_32 PM.png"/>
          <p:cNvPicPr preferRelativeResize="0"/>
          <p:nvPr/>
        </p:nvPicPr>
        <p:blipFill rotWithShape="1">
          <a:blip r:embed="rId3">
            <a:alphaModFix/>
          </a:blip>
          <a:srcRect b="0" l="0" r="0" t="-5485"/>
          <a:stretch/>
        </p:blipFill>
        <p:spPr>
          <a:xfrm>
            <a:off x="4789275" y="1424250"/>
            <a:ext cx="4235823" cy="25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3"/>
          <p:cNvSpPr txBox="1"/>
          <p:nvPr>
            <p:ph type="title"/>
          </p:nvPr>
        </p:nvSpPr>
        <p:spPr>
          <a:xfrm>
            <a:off x="2226400" y="678900"/>
            <a:ext cx="46911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4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Performance and Results</a:t>
            </a:r>
            <a:endParaRPr b="1" sz="4300">
              <a:solidFill>
                <a:srgbClr val="242323"/>
              </a:solidFill>
            </a:endParaRPr>
          </a:p>
        </p:txBody>
      </p:sp>
      <p:sp>
        <p:nvSpPr>
          <p:cNvPr id="700" name="Google Shape;700;p43"/>
          <p:cNvSpPr/>
          <p:nvPr/>
        </p:nvSpPr>
        <p:spPr>
          <a:xfrm>
            <a:off x="923450" y="1761275"/>
            <a:ext cx="1088100" cy="108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3"/>
          <p:cNvSpPr/>
          <p:nvPr/>
        </p:nvSpPr>
        <p:spPr>
          <a:xfrm>
            <a:off x="7972625" y="3152600"/>
            <a:ext cx="666000" cy="6660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"/>
          <p:cNvSpPr txBox="1"/>
          <p:nvPr>
            <p:ph type="title"/>
          </p:nvPr>
        </p:nvSpPr>
        <p:spPr>
          <a:xfrm>
            <a:off x="479675" y="627250"/>
            <a:ext cx="5239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Results:</a:t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4"/>
          <p:cNvSpPr txBox="1"/>
          <p:nvPr>
            <p:ph idx="1" type="body"/>
          </p:nvPr>
        </p:nvSpPr>
        <p:spPr>
          <a:xfrm>
            <a:off x="206625" y="1254500"/>
            <a:ext cx="39186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Accuracy:  99%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Validation Accuracy :98.8%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Accuracy: 98.6%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4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875" y="899700"/>
            <a:ext cx="4082226" cy="34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5"/>
          <p:cNvSpPr txBox="1"/>
          <p:nvPr>
            <p:ph type="title"/>
          </p:nvPr>
        </p:nvSpPr>
        <p:spPr>
          <a:xfrm>
            <a:off x="103325" y="538250"/>
            <a:ext cx="5881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Sign to Text: How the Model Works in Action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5"/>
          <p:cNvSpPr txBox="1"/>
          <p:nvPr>
            <p:ph idx="1" type="body"/>
          </p:nvPr>
        </p:nvSpPr>
        <p:spPr>
          <a:xfrm>
            <a:off x="206625" y="1254500"/>
            <a:ext cx="45753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selects a hand sign image via "Select Images" button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image is uploaded to the backend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 preprocesses the image (resize, normalize)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trained CNN predicts the gesture (A–Z or 0–9)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prediction is returned and displayed as text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final sentence is updated on the UI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 with static gesture images 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prediction with minimal delay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display of output in 'Final Sentence' section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5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700" y="993050"/>
            <a:ext cx="3053462" cy="37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6"/>
          <p:cNvSpPr txBox="1"/>
          <p:nvPr>
            <p:ph type="title"/>
          </p:nvPr>
        </p:nvSpPr>
        <p:spPr>
          <a:xfrm>
            <a:off x="3580050" y="863125"/>
            <a:ext cx="2293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800"/>
              <a:t>04 SECTION</a:t>
            </a:r>
            <a:endParaRPr sz="4800"/>
          </a:p>
        </p:txBody>
      </p:sp>
      <p:sp>
        <p:nvSpPr>
          <p:cNvPr id="723" name="Google Shape;723;p46"/>
          <p:cNvSpPr/>
          <p:nvPr/>
        </p:nvSpPr>
        <p:spPr>
          <a:xfrm>
            <a:off x="8322175" y="2667050"/>
            <a:ext cx="38400" cy="3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46"/>
          <p:cNvGrpSpPr/>
          <p:nvPr/>
        </p:nvGrpSpPr>
        <p:grpSpPr>
          <a:xfrm>
            <a:off x="-2773700" y="-2762538"/>
            <a:ext cx="12665799" cy="7147736"/>
            <a:chOff x="-2773700" y="-2762538"/>
            <a:chExt cx="12665799" cy="7147736"/>
          </a:xfrm>
        </p:grpSpPr>
        <p:sp>
          <p:nvSpPr>
            <p:cNvPr id="725" name="Google Shape;725;p46"/>
            <p:cNvSpPr/>
            <p:nvPr/>
          </p:nvSpPr>
          <p:spPr>
            <a:xfrm flipH="1" rot="5400000">
              <a:off x="-2773700" y="-2762538"/>
              <a:ext cx="5511000" cy="5511000"/>
            </a:xfrm>
            <a:prstGeom prst="pie">
              <a:avLst>
                <a:gd fmla="val 10779971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6" name="Google Shape;726;p46"/>
            <p:cNvGrpSpPr/>
            <p:nvPr/>
          </p:nvGrpSpPr>
          <p:grpSpPr>
            <a:xfrm>
              <a:off x="520275" y="306537"/>
              <a:ext cx="1379350" cy="2027188"/>
              <a:chOff x="520275" y="306537"/>
              <a:chExt cx="1379350" cy="2027188"/>
            </a:xfrm>
          </p:grpSpPr>
          <p:sp>
            <p:nvSpPr>
              <p:cNvPr id="727" name="Google Shape;727;p46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8" name="Google Shape;728;p46"/>
              <p:cNvGrpSpPr/>
              <p:nvPr/>
            </p:nvGrpSpPr>
            <p:grpSpPr>
              <a:xfrm>
                <a:off x="1466426" y="1540126"/>
                <a:ext cx="433199" cy="89400"/>
                <a:chOff x="1466426" y="1540126"/>
                <a:chExt cx="433199" cy="89400"/>
              </a:xfrm>
            </p:grpSpPr>
            <p:sp>
              <p:nvSpPr>
                <p:cNvPr id="729" name="Google Shape;729;p46"/>
                <p:cNvSpPr/>
                <p:nvPr/>
              </p:nvSpPr>
              <p:spPr>
                <a:xfrm>
                  <a:off x="1466426" y="1540126"/>
                  <a:ext cx="433199" cy="21791"/>
                </a:xfrm>
                <a:custGeom>
                  <a:rect b="b" l="l" r="r" t="t"/>
                  <a:pathLst>
                    <a:path extrusionOk="0" h="780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46"/>
                <p:cNvSpPr/>
                <p:nvPr/>
              </p:nvSpPr>
              <p:spPr>
                <a:xfrm>
                  <a:off x="1466426" y="1607595"/>
                  <a:ext cx="433199" cy="21931"/>
                </a:xfrm>
                <a:custGeom>
                  <a:rect b="b" l="l" r="r" t="t"/>
                  <a:pathLst>
                    <a:path extrusionOk="0" h="785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1" name="Google Shape;731;p46"/>
              <p:cNvGrpSpPr/>
              <p:nvPr/>
            </p:nvGrpSpPr>
            <p:grpSpPr>
              <a:xfrm>
                <a:off x="520275" y="306537"/>
                <a:ext cx="281610" cy="89409"/>
                <a:chOff x="2979400" y="3139200"/>
                <a:chExt cx="281610" cy="89409"/>
              </a:xfrm>
            </p:grpSpPr>
            <p:sp>
              <p:nvSpPr>
                <p:cNvPr id="732" name="Google Shape;732;p46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46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46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46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36" name="Google Shape;736;p46"/>
            <p:cNvSpPr/>
            <p:nvPr/>
          </p:nvSpPr>
          <p:spPr>
            <a:xfrm rot="-5628999">
              <a:off x="8515120" y="3008218"/>
              <a:ext cx="1334059" cy="1334059"/>
            </a:xfrm>
            <a:prstGeom prst="blockArc">
              <a:avLst>
                <a:gd fmla="val 10800000" name="adj1"/>
                <a:gd fmla="val 216678" name="adj2"/>
                <a:gd fmla="val 3491" name="adj3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7" name="Google Shape;737;p46"/>
          <p:cNvSpPr txBox="1"/>
          <p:nvPr>
            <p:ph idx="1" type="subTitle"/>
          </p:nvPr>
        </p:nvSpPr>
        <p:spPr>
          <a:xfrm>
            <a:off x="1608725" y="2405700"/>
            <a:ext cx="6751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Behind the Interface: The Backend That Powers It All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3600">
              <a:latin typeface="Kreon"/>
              <a:ea typeface="Kreon"/>
              <a:cs typeface="Kreon"/>
              <a:sym typeface="Kr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0"/>
          <p:cNvSpPr/>
          <p:nvPr/>
        </p:nvSpPr>
        <p:spPr>
          <a:xfrm rot="-5400000">
            <a:off x="6398850" y="-2762538"/>
            <a:ext cx="5511000" cy="5511000"/>
          </a:xfrm>
          <a:prstGeom prst="pie">
            <a:avLst>
              <a:gd fmla="val 10779971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0"/>
          <p:cNvSpPr txBox="1"/>
          <p:nvPr>
            <p:ph type="title"/>
          </p:nvPr>
        </p:nvSpPr>
        <p:spPr>
          <a:xfrm>
            <a:off x="3745775" y="1630450"/>
            <a:ext cx="4616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4700"/>
              <a:t>Problem Statement</a:t>
            </a:r>
            <a:endParaRPr b="1" sz="4700"/>
          </a:p>
        </p:txBody>
      </p:sp>
      <p:sp>
        <p:nvSpPr>
          <p:cNvPr id="471" name="Google Shape;471;p20"/>
          <p:cNvSpPr txBox="1"/>
          <p:nvPr>
            <p:ph idx="1" type="body"/>
          </p:nvPr>
        </p:nvSpPr>
        <p:spPr>
          <a:xfrm>
            <a:off x="8361875" y="5143500"/>
            <a:ext cx="561000" cy="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7"/>
          <p:cNvSpPr txBox="1"/>
          <p:nvPr>
            <p:ph type="title"/>
          </p:nvPr>
        </p:nvSpPr>
        <p:spPr>
          <a:xfrm>
            <a:off x="-406650" y="627250"/>
            <a:ext cx="612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Backend – Live Sign Detection via Flask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7"/>
          <p:cNvSpPr txBox="1"/>
          <p:nvPr>
            <p:ph idx="1" type="body"/>
          </p:nvPr>
        </p:nvSpPr>
        <p:spPr>
          <a:xfrm>
            <a:off x="206625" y="1254500"/>
            <a:ext cx="51879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Initialized Flask server to stream live video from webcam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Loaded pre-trained model (.pkl) for real-time sign classification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Used MediaPipe to detect and track hand landmarks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Live prediction shown over video using /video_feed endpoint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Communicates directly with frontend via Flask API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reon"/>
                <a:ea typeface="Kreon"/>
                <a:cs typeface="Kreon"/>
                <a:sym typeface="Kreon"/>
              </a:rPr>
              <a:t>Tools &amp; Libraries:</a:t>
            </a:r>
            <a:endParaRPr b="1" sz="1900">
              <a:solidFill>
                <a:schemeClr val="dk1"/>
              </a:solidFill>
              <a:latin typeface="Kreon"/>
              <a:ea typeface="Kreon"/>
              <a:cs typeface="Kreon"/>
              <a:sym typeface="Kreon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Flask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OpenCV (cv2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MediaPipe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NumPy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44" name="Google Shape;744;p47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47" title="4e49127d-96cb-48dc-bec5-2b82975734f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950" y="1151050"/>
            <a:ext cx="3120151" cy="3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8"/>
          <p:cNvSpPr txBox="1"/>
          <p:nvPr>
            <p:ph type="title"/>
          </p:nvPr>
        </p:nvSpPr>
        <p:spPr>
          <a:xfrm>
            <a:off x="-406650" y="627250"/>
            <a:ext cx="612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Live Session – Keyboard Control System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8"/>
          <p:cNvSpPr txBox="1"/>
          <p:nvPr>
            <p:ph idx="1" type="body"/>
          </p:nvPr>
        </p:nvSpPr>
        <p:spPr>
          <a:xfrm>
            <a:off x="206625" y="1254500"/>
            <a:ext cx="51879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 – Add space between words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 – Save current letter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 – Delete last character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 – Print final sentence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Q – Quit live session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     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Kreon"/>
                <a:ea typeface="Kreon"/>
                <a:cs typeface="Kreon"/>
                <a:sym typeface="Kreon"/>
              </a:rPr>
              <a:t>1-This improves usability for fast interaction  </a:t>
            </a:r>
            <a:endParaRPr b="1" sz="1700">
              <a:solidFill>
                <a:schemeClr val="dk1"/>
              </a:solidFill>
              <a:latin typeface="Kreon"/>
              <a:ea typeface="Kreon"/>
              <a:cs typeface="Kreon"/>
              <a:sym typeface="Kreo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Kreon"/>
                <a:ea typeface="Kreon"/>
                <a:cs typeface="Kreon"/>
                <a:sym typeface="Kreon"/>
              </a:rPr>
              <a:t>2-Designed to support deaf or mute users with full sentence construction</a:t>
            </a:r>
            <a:endParaRPr b="1" sz="1700">
              <a:solidFill>
                <a:schemeClr val="dk1"/>
              </a:solidFill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752" name="Google Shape;752;p48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48" title="bdd6c751-f5d6-43cb-b9c1-6d0191ff3be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050" y="1062050"/>
            <a:ext cx="3120151" cy="355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9"/>
          <p:cNvSpPr txBox="1"/>
          <p:nvPr>
            <p:ph type="title"/>
          </p:nvPr>
        </p:nvSpPr>
        <p:spPr>
          <a:xfrm>
            <a:off x="-406650" y="627250"/>
            <a:ext cx="612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Static Image Recognition – Flask Prediction API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9"/>
          <p:cNvSpPr txBox="1"/>
          <p:nvPr>
            <p:ph idx="1" type="body"/>
          </p:nvPr>
        </p:nvSpPr>
        <p:spPr>
          <a:xfrm>
            <a:off x="66425" y="1254500"/>
            <a:ext cx="59919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Kreon"/>
              <a:buChar char="●"/>
            </a:pPr>
            <a:r>
              <a:rPr lang="en" sz="1600">
                <a:solidFill>
                  <a:schemeClr val="dk1"/>
                </a:solidFill>
              </a:rPr>
              <a:t>Accepts uploaded gesture images via POST (/predict endpoint)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Preprocesses images: resize, normalize, reshape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Sends image to deep learning model (CNN)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Returns predicted letter or number in JSON format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Kreon"/>
                <a:ea typeface="Kreon"/>
                <a:cs typeface="Kreon"/>
                <a:sym typeface="Kreon"/>
              </a:rPr>
              <a:t>Workflow:</a:t>
            </a:r>
            <a:endParaRPr b="1" sz="1900">
              <a:solidFill>
                <a:schemeClr val="dk1"/>
              </a:solidFill>
              <a:latin typeface="Kreon"/>
              <a:ea typeface="Kreon"/>
              <a:cs typeface="Kreon"/>
              <a:sym typeface="Kr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Frontend sends image via POST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Backend processes and feeds it to model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Predicted class is returned (A–Z, 0–9)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UI shows final letter or builds full word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60" name="Google Shape;760;p49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49" title="8939bbe1-2094-4f30-ae7e-f3199fd6817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125" y="1062050"/>
            <a:ext cx="2780876" cy="370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/>
          <p:nvPr>
            <p:ph type="title"/>
          </p:nvPr>
        </p:nvSpPr>
        <p:spPr>
          <a:xfrm>
            <a:off x="3580050" y="863125"/>
            <a:ext cx="2293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800"/>
              <a:t>05 SECTION</a:t>
            </a:r>
            <a:endParaRPr sz="4800"/>
          </a:p>
        </p:txBody>
      </p:sp>
      <p:sp>
        <p:nvSpPr>
          <p:cNvPr id="767" name="Google Shape;767;p50"/>
          <p:cNvSpPr/>
          <p:nvPr/>
        </p:nvSpPr>
        <p:spPr>
          <a:xfrm>
            <a:off x="8322175" y="2667050"/>
            <a:ext cx="38400" cy="3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8" name="Google Shape;768;p50"/>
          <p:cNvGrpSpPr/>
          <p:nvPr/>
        </p:nvGrpSpPr>
        <p:grpSpPr>
          <a:xfrm>
            <a:off x="-2773700" y="-2762538"/>
            <a:ext cx="12665799" cy="7147736"/>
            <a:chOff x="-2773700" y="-2762538"/>
            <a:chExt cx="12665799" cy="7147736"/>
          </a:xfrm>
        </p:grpSpPr>
        <p:sp>
          <p:nvSpPr>
            <p:cNvPr id="769" name="Google Shape;769;p50"/>
            <p:cNvSpPr/>
            <p:nvPr/>
          </p:nvSpPr>
          <p:spPr>
            <a:xfrm flipH="1" rot="5400000">
              <a:off x="-2773700" y="-2762538"/>
              <a:ext cx="5511000" cy="5511000"/>
            </a:xfrm>
            <a:prstGeom prst="pie">
              <a:avLst>
                <a:gd fmla="val 10779971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0" name="Google Shape;770;p50"/>
            <p:cNvGrpSpPr/>
            <p:nvPr/>
          </p:nvGrpSpPr>
          <p:grpSpPr>
            <a:xfrm>
              <a:off x="520275" y="306537"/>
              <a:ext cx="1379350" cy="2027188"/>
              <a:chOff x="520275" y="306537"/>
              <a:chExt cx="1379350" cy="2027188"/>
            </a:xfrm>
          </p:grpSpPr>
          <p:sp>
            <p:nvSpPr>
              <p:cNvPr id="771" name="Google Shape;771;p50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2" name="Google Shape;772;p50"/>
              <p:cNvGrpSpPr/>
              <p:nvPr/>
            </p:nvGrpSpPr>
            <p:grpSpPr>
              <a:xfrm>
                <a:off x="1466426" y="1540126"/>
                <a:ext cx="433199" cy="89400"/>
                <a:chOff x="1466426" y="1540126"/>
                <a:chExt cx="433199" cy="89400"/>
              </a:xfrm>
            </p:grpSpPr>
            <p:sp>
              <p:nvSpPr>
                <p:cNvPr id="773" name="Google Shape;773;p50"/>
                <p:cNvSpPr/>
                <p:nvPr/>
              </p:nvSpPr>
              <p:spPr>
                <a:xfrm>
                  <a:off x="1466426" y="1540126"/>
                  <a:ext cx="433199" cy="21791"/>
                </a:xfrm>
                <a:custGeom>
                  <a:rect b="b" l="l" r="r" t="t"/>
                  <a:pathLst>
                    <a:path extrusionOk="0" h="780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50"/>
                <p:cNvSpPr/>
                <p:nvPr/>
              </p:nvSpPr>
              <p:spPr>
                <a:xfrm>
                  <a:off x="1466426" y="1607595"/>
                  <a:ext cx="433199" cy="21931"/>
                </a:xfrm>
                <a:custGeom>
                  <a:rect b="b" l="l" r="r" t="t"/>
                  <a:pathLst>
                    <a:path extrusionOk="0" h="785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5" name="Google Shape;775;p50"/>
              <p:cNvGrpSpPr/>
              <p:nvPr/>
            </p:nvGrpSpPr>
            <p:grpSpPr>
              <a:xfrm>
                <a:off x="520275" y="306537"/>
                <a:ext cx="281610" cy="89409"/>
                <a:chOff x="2979400" y="3139200"/>
                <a:chExt cx="281610" cy="89409"/>
              </a:xfrm>
            </p:grpSpPr>
            <p:sp>
              <p:nvSpPr>
                <p:cNvPr id="776" name="Google Shape;776;p50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50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50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50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0" name="Google Shape;780;p50"/>
            <p:cNvSpPr/>
            <p:nvPr/>
          </p:nvSpPr>
          <p:spPr>
            <a:xfrm rot="-5628999">
              <a:off x="8515120" y="3008218"/>
              <a:ext cx="1334059" cy="1334059"/>
            </a:xfrm>
            <a:prstGeom prst="blockArc">
              <a:avLst>
                <a:gd fmla="val 10800000" name="adj1"/>
                <a:gd fmla="val 216678" name="adj2"/>
                <a:gd fmla="val 3491" name="adj3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1" name="Google Shape;781;p50"/>
          <p:cNvSpPr txBox="1"/>
          <p:nvPr>
            <p:ph idx="1" type="subTitle"/>
          </p:nvPr>
        </p:nvSpPr>
        <p:spPr>
          <a:xfrm>
            <a:off x="1446375" y="2405700"/>
            <a:ext cx="6914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 Demo – Sign Language Detection in Action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3600">
              <a:latin typeface="Kreon"/>
              <a:ea typeface="Kreon"/>
              <a:cs typeface="Kreon"/>
              <a:sym typeface="Kre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1"/>
          <p:cNvSpPr txBox="1"/>
          <p:nvPr>
            <p:ph idx="4294967295" type="title"/>
          </p:nvPr>
        </p:nvSpPr>
        <p:spPr>
          <a:xfrm>
            <a:off x="311700" y="1462200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t/>
            </a:r>
            <a:endParaRPr/>
          </a:p>
        </p:txBody>
      </p:sp>
      <p:sp>
        <p:nvSpPr>
          <p:cNvPr id="787" name="Google Shape;787;p51"/>
          <p:cNvSpPr txBox="1"/>
          <p:nvPr>
            <p:ph idx="4294967295" type="body"/>
          </p:nvPr>
        </p:nvSpPr>
        <p:spPr>
          <a:xfrm>
            <a:off x="5741250" y="3785675"/>
            <a:ext cx="2532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788" name="Google Shape;788;p51"/>
          <p:cNvSpPr/>
          <p:nvPr/>
        </p:nvSpPr>
        <p:spPr>
          <a:xfrm rot="10800000">
            <a:off x="6350488" y="2351200"/>
            <a:ext cx="5631300" cy="5631300"/>
          </a:xfrm>
          <a:prstGeom prst="pie">
            <a:avLst>
              <a:gd fmla="val 0" name="adj1"/>
              <a:gd fmla="val 5446772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51" title="bandicam 2025-06-28 13-04-08-54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2"/>
          <p:cNvSpPr txBox="1"/>
          <p:nvPr>
            <p:ph type="title"/>
          </p:nvPr>
        </p:nvSpPr>
        <p:spPr>
          <a:xfrm>
            <a:off x="3580050" y="863125"/>
            <a:ext cx="2293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800"/>
              <a:t>06</a:t>
            </a:r>
            <a:r>
              <a:rPr lang="en" sz="4800"/>
              <a:t> </a:t>
            </a:r>
            <a:r>
              <a:rPr lang="en" sz="4800"/>
              <a:t>SECTION</a:t>
            </a:r>
            <a:endParaRPr sz="4800"/>
          </a:p>
        </p:txBody>
      </p:sp>
      <p:sp>
        <p:nvSpPr>
          <p:cNvPr id="795" name="Google Shape;795;p52"/>
          <p:cNvSpPr/>
          <p:nvPr/>
        </p:nvSpPr>
        <p:spPr>
          <a:xfrm>
            <a:off x="8322175" y="2667050"/>
            <a:ext cx="38400" cy="3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52"/>
          <p:cNvGrpSpPr/>
          <p:nvPr/>
        </p:nvGrpSpPr>
        <p:grpSpPr>
          <a:xfrm>
            <a:off x="-2773700" y="-2762538"/>
            <a:ext cx="12665799" cy="7147736"/>
            <a:chOff x="-2773700" y="-2762538"/>
            <a:chExt cx="12665799" cy="7147736"/>
          </a:xfrm>
        </p:grpSpPr>
        <p:sp>
          <p:nvSpPr>
            <p:cNvPr id="797" name="Google Shape;797;p52"/>
            <p:cNvSpPr/>
            <p:nvPr/>
          </p:nvSpPr>
          <p:spPr>
            <a:xfrm flipH="1" rot="5400000">
              <a:off x="-2773700" y="-2762538"/>
              <a:ext cx="5511000" cy="5511000"/>
            </a:xfrm>
            <a:prstGeom prst="pie">
              <a:avLst>
                <a:gd fmla="val 10779971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p52"/>
            <p:cNvGrpSpPr/>
            <p:nvPr/>
          </p:nvGrpSpPr>
          <p:grpSpPr>
            <a:xfrm>
              <a:off x="520275" y="306537"/>
              <a:ext cx="1379350" cy="2027188"/>
              <a:chOff x="520275" y="306537"/>
              <a:chExt cx="1379350" cy="2027188"/>
            </a:xfrm>
          </p:grpSpPr>
          <p:sp>
            <p:nvSpPr>
              <p:cNvPr id="799" name="Google Shape;799;p52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0" name="Google Shape;800;p52"/>
              <p:cNvGrpSpPr/>
              <p:nvPr/>
            </p:nvGrpSpPr>
            <p:grpSpPr>
              <a:xfrm>
                <a:off x="1466426" y="1540126"/>
                <a:ext cx="433199" cy="89400"/>
                <a:chOff x="1466426" y="1540126"/>
                <a:chExt cx="433199" cy="89400"/>
              </a:xfrm>
            </p:grpSpPr>
            <p:sp>
              <p:nvSpPr>
                <p:cNvPr id="801" name="Google Shape;801;p52"/>
                <p:cNvSpPr/>
                <p:nvPr/>
              </p:nvSpPr>
              <p:spPr>
                <a:xfrm>
                  <a:off x="1466426" y="1540126"/>
                  <a:ext cx="433199" cy="21791"/>
                </a:xfrm>
                <a:custGeom>
                  <a:rect b="b" l="l" r="r" t="t"/>
                  <a:pathLst>
                    <a:path extrusionOk="0" h="780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p52"/>
                <p:cNvSpPr/>
                <p:nvPr/>
              </p:nvSpPr>
              <p:spPr>
                <a:xfrm>
                  <a:off x="1466426" y="1607595"/>
                  <a:ext cx="433199" cy="21931"/>
                </a:xfrm>
                <a:custGeom>
                  <a:rect b="b" l="l" r="r" t="t"/>
                  <a:pathLst>
                    <a:path extrusionOk="0" h="785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3" name="Google Shape;803;p52"/>
              <p:cNvGrpSpPr/>
              <p:nvPr/>
            </p:nvGrpSpPr>
            <p:grpSpPr>
              <a:xfrm>
                <a:off x="520275" y="306537"/>
                <a:ext cx="281610" cy="89409"/>
                <a:chOff x="2979400" y="3139200"/>
                <a:chExt cx="281610" cy="89409"/>
              </a:xfrm>
            </p:grpSpPr>
            <p:sp>
              <p:nvSpPr>
                <p:cNvPr id="804" name="Google Shape;804;p52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p52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52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52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08" name="Google Shape;808;p52"/>
            <p:cNvSpPr/>
            <p:nvPr/>
          </p:nvSpPr>
          <p:spPr>
            <a:xfrm rot="-5628999">
              <a:off x="8515120" y="3008218"/>
              <a:ext cx="1334059" cy="1334059"/>
            </a:xfrm>
            <a:prstGeom prst="blockArc">
              <a:avLst>
                <a:gd fmla="val 10800000" name="adj1"/>
                <a:gd fmla="val 216678" name="adj2"/>
                <a:gd fmla="val 3491" name="adj3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p52"/>
          <p:cNvSpPr txBox="1"/>
          <p:nvPr>
            <p:ph idx="1" type="subTitle"/>
          </p:nvPr>
        </p:nvSpPr>
        <p:spPr>
          <a:xfrm>
            <a:off x="1446375" y="2405700"/>
            <a:ext cx="69141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Next: Future Work &amp; Vision</a:t>
            </a:r>
            <a:endParaRPr b="1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3600">
              <a:latin typeface="Kreon"/>
              <a:ea typeface="Kreon"/>
              <a:cs typeface="Kreon"/>
              <a:sym typeface="Kre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3"/>
          <p:cNvSpPr txBox="1"/>
          <p:nvPr>
            <p:ph type="title"/>
          </p:nvPr>
        </p:nvSpPr>
        <p:spPr>
          <a:xfrm>
            <a:off x="-406650" y="627250"/>
            <a:ext cx="612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Technical </a:t>
            </a: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Enhancement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3"/>
          <p:cNvSpPr txBox="1"/>
          <p:nvPr>
            <p:ph idx="1" type="body"/>
          </p:nvPr>
        </p:nvSpPr>
        <p:spPr>
          <a:xfrm>
            <a:off x="66425" y="1254500"/>
            <a:ext cx="59919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JWT Authentication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Scalable Backend Architecture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Data Privacy &amp; Encryption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Modular Codebase 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16" name="Google Shape;816;p53"/>
          <p:cNvSpPr/>
          <p:nvPr/>
        </p:nvSpPr>
        <p:spPr>
          <a:xfrm rot="5400000">
            <a:off x="-1639475" y="3342650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Google Shape;817;p53" title="80623816-51ac-4f2b-a410-99be3524ded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00" y="846075"/>
            <a:ext cx="2780876" cy="370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4"/>
          <p:cNvSpPr/>
          <p:nvPr/>
        </p:nvSpPr>
        <p:spPr>
          <a:xfrm>
            <a:off x="208675" y="0"/>
            <a:ext cx="721800" cy="72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4"/>
          <p:cNvSpPr txBox="1"/>
          <p:nvPr>
            <p:ph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00"/>
              <a:t>Our Goal: Make the System Available Across All Platforms</a:t>
            </a:r>
            <a:endParaRPr sz="2700"/>
          </a:p>
        </p:txBody>
      </p:sp>
      <p:sp>
        <p:nvSpPr>
          <p:cNvPr id="824" name="Google Shape;824;p54"/>
          <p:cNvSpPr txBox="1"/>
          <p:nvPr>
            <p:ph idx="1" type="body"/>
          </p:nvPr>
        </p:nvSpPr>
        <p:spPr>
          <a:xfrm>
            <a:off x="1572600" y="5881450"/>
            <a:ext cx="51000" cy="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t/>
            </a:r>
            <a:endParaRPr sz="1400"/>
          </a:p>
        </p:txBody>
      </p:sp>
      <p:grpSp>
        <p:nvGrpSpPr>
          <p:cNvPr id="825" name="Google Shape;825;p54"/>
          <p:cNvGrpSpPr/>
          <p:nvPr/>
        </p:nvGrpSpPr>
        <p:grpSpPr>
          <a:xfrm>
            <a:off x="3171518" y="1466724"/>
            <a:ext cx="2800975" cy="2133301"/>
            <a:chOff x="3578510" y="1419647"/>
            <a:chExt cx="4021500" cy="3062887"/>
          </a:xfrm>
        </p:grpSpPr>
        <p:sp>
          <p:nvSpPr>
            <p:cNvPr id="826" name="Google Shape;826;p5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8" name="Google Shape;828;p5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9" name="Google Shape;829;p54"/>
            <p:cNvSpPr/>
            <p:nvPr/>
          </p:nvSpPr>
          <p:spPr>
            <a:xfrm>
              <a:off x="49009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0" name="Google Shape;830;p54"/>
          <p:cNvPicPr preferRelativeResize="0"/>
          <p:nvPr/>
        </p:nvPicPr>
        <p:blipFill rotWithShape="1">
          <a:blip r:embed="rId3">
            <a:alphaModFix/>
          </a:blip>
          <a:srcRect b="0" l="3830" r="3831" t="0"/>
          <a:stretch/>
        </p:blipFill>
        <p:spPr>
          <a:xfrm>
            <a:off x="3269516" y="1560115"/>
            <a:ext cx="2605090" cy="1586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1" name="Google Shape;831;p54"/>
          <p:cNvGrpSpPr/>
          <p:nvPr/>
        </p:nvGrpSpPr>
        <p:grpSpPr>
          <a:xfrm>
            <a:off x="1029688" y="1508058"/>
            <a:ext cx="1521347" cy="2091972"/>
            <a:chOff x="1835466" y="929768"/>
            <a:chExt cx="2388300" cy="3284100"/>
          </a:xfrm>
        </p:grpSpPr>
        <p:sp>
          <p:nvSpPr>
            <p:cNvPr id="832" name="Google Shape;832;p54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fmla="val 4846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4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4"/>
            <p:cNvSpPr/>
            <p:nvPr/>
          </p:nvSpPr>
          <p:spPr>
            <a:xfrm>
              <a:off x="2947422" y="4076557"/>
              <a:ext cx="164400" cy="975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5" name="Google Shape;835;p54"/>
          <p:cNvPicPr preferRelativeResize="0"/>
          <p:nvPr/>
        </p:nvPicPr>
        <p:blipFill rotWithShape="1">
          <a:blip r:embed="rId4">
            <a:alphaModFix/>
          </a:blip>
          <a:srcRect b="0" l="30480" r="30475" t="0"/>
          <a:stretch/>
        </p:blipFill>
        <p:spPr>
          <a:xfrm>
            <a:off x="1152083" y="1638947"/>
            <a:ext cx="1276507" cy="183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4"/>
          <p:cNvPicPr preferRelativeResize="0"/>
          <p:nvPr/>
        </p:nvPicPr>
        <p:blipFill rotWithShape="1">
          <a:blip r:embed="rId5">
            <a:alphaModFix/>
          </a:blip>
          <a:srcRect b="0" l="34228" r="34230" t="0"/>
          <a:stretch/>
        </p:blipFill>
        <p:spPr>
          <a:xfrm>
            <a:off x="6623315" y="1674308"/>
            <a:ext cx="985802" cy="1758069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54"/>
          <p:cNvSpPr/>
          <p:nvPr/>
        </p:nvSpPr>
        <p:spPr>
          <a:xfrm>
            <a:off x="6593012" y="1510704"/>
            <a:ext cx="1046441" cy="2086664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54"/>
          <p:cNvSpPr/>
          <p:nvPr/>
        </p:nvSpPr>
        <p:spPr>
          <a:xfrm>
            <a:off x="7814350" y="3910950"/>
            <a:ext cx="666000" cy="6660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5"/>
          <p:cNvSpPr txBox="1"/>
          <p:nvPr>
            <p:ph idx="4294967295" type="title"/>
          </p:nvPr>
        </p:nvSpPr>
        <p:spPr>
          <a:xfrm>
            <a:off x="378100" y="169725"/>
            <a:ext cx="85206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&amp; Answers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0"/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 txBox="1"/>
          <p:nvPr>
            <p:ph idx="4294967295" type="body"/>
          </p:nvPr>
        </p:nvSpPr>
        <p:spPr>
          <a:xfrm>
            <a:off x="5741250" y="3785675"/>
            <a:ext cx="2532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845" name="Google Shape;845;p55"/>
          <p:cNvSpPr/>
          <p:nvPr/>
        </p:nvSpPr>
        <p:spPr>
          <a:xfrm rot="10800000">
            <a:off x="6350488" y="2351200"/>
            <a:ext cx="5631300" cy="5631300"/>
          </a:xfrm>
          <a:prstGeom prst="pie">
            <a:avLst>
              <a:gd fmla="val 0" name="adj1"/>
              <a:gd fmla="val 5446772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55" title="ChatGPT Image Jun 25, 2025, 12_17_4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6925"/>
            <a:ext cx="5376265" cy="358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56"/>
          <p:cNvGrpSpPr/>
          <p:nvPr/>
        </p:nvGrpSpPr>
        <p:grpSpPr>
          <a:xfrm>
            <a:off x="-2773700" y="-2757113"/>
            <a:ext cx="12665799" cy="7147736"/>
            <a:chOff x="-2773700" y="-2762538"/>
            <a:chExt cx="12665799" cy="7147736"/>
          </a:xfrm>
        </p:grpSpPr>
        <p:sp>
          <p:nvSpPr>
            <p:cNvPr id="852" name="Google Shape;852;p56"/>
            <p:cNvSpPr/>
            <p:nvPr/>
          </p:nvSpPr>
          <p:spPr>
            <a:xfrm flipH="1" rot="5400000">
              <a:off x="-2773700" y="-2762538"/>
              <a:ext cx="5511000" cy="5511000"/>
            </a:xfrm>
            <a:prstGeom prst="pie">
              <a:avLst>
                <a:gd fmla="val 10779971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3" name="Google Shape;853;p56"/>
            <p:cNvGrpSpPr/>
            <p:nvPr/>
          </p:nvGrpSpPr>
          <p:grpSpPr>
            <a:xfrm>
              <a:off x="520275" y="306537"/>
              <a:ext cx="1379350" cy="2027188"/>
              <a:chOff x="520275" y="306537"/>
              <a:chExt cx="1379350" cy="2027188"/>
            </a:xfrm>
          </p:grpSpPr>
          <p:sp>
            <p:nvSpPr>
              <p:cNvPr id="854" name="Google Shape;854;p56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5" name="Google Shape;855;p56"/>
              <p:cNvGrpSpPr/>
              <p:nvPr/>
            </p:nvGrpSpPr>
            <p:grpSpPr>
              <a:xfrm>
                <a:off x="1466426" y="1540126"/>
                <a:ext cx="433199" cy="89400"/>
                <a:chOff x="1466426" y="1540126"/>
                <a:chExt cx="433199" cy="89400"/>
              </a:xfrm>
            </p:grpSpPr>
            <p:sp>
              <p:nvSpPr>
                <p:cNvPr id="856" name="Google Shape;856;p56"/>
                <p:cNvSpPr/>
                <p:nvPr/>
              </p:nvSpPr>
              <p:spPr>
                <a:xfrm>
                  <a:off x="1466426" y="1540126"/>
                  <a:ext cx="433199" cy="21791"/>
                </a:xfrm>
                <a:custGeom>
                  <a:rect b="b" l="l" r="r" t="t"/>
                  <a:pathLst>
                    <a:path extrusionOk="0" h="780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p56"/>
                <p:cNvSpPr/>
                <p:nvPr/>
              </p:nvSpPr>
              <p:spPr>
                <a:xfrm>
                  <a:off x="1466426" y="1607595"/>
                  <a:ext cx="433199" cy="21931"/>
                </a:xfrm>
                <a:custGeom>
                  <a:rect b="b" l="l" r="r" t="t"/>
                  <a:pathLst>
                    <a:path extrusionOk="0" h="785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8" name="Google Shape;858;p56"/>
              <p:cNvGrpSpPr/>
              <p:nvPr/>
            </p:nvGrpSpPr>
            <p:grpSpPr>
              <a:xfrm>
                <a:off x="520275" y="306537"/>
                <a:ext cx="281610" cy="89409"/>
                <a:chOff x="2979400" y="3139200"/>
                <a:chExt cx="281610" cy="89409"/>
              </a:xfrm>
            </p:grpSpPr>
            <p:sp>
              <p:nvSpPr>
                <p:cNvPr id="859" name="Google Shape;859;p56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56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56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56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63" name="Google Shape;863;p56"/>
            <p:cNvSpPr/>
            <p:nvPr/>
          </p:nvSpPr>
          <p:spPr>
            <a:xfrm rot="-5628999">
              <a:off x="8515120" y="3008218"/>
              <a:ext cx="1334059" cy="1334059"/>
            </a:xfrm>
            <a:prstGeom prst="blockArc">
              <a:avLst>
                <a:gd fmla="val 10800000" name="adj1"/>
                <a:gd fmla="val 216678" name="adj2"/>
                <a:gd fmla="val 3491" name="adj3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4" name="Google Shape;864;p56"/>
          <p:cNvSpPr/>
          <p:nvPr/>
        </p:nvSpPr>
        <p:spPr>
          <a:xfrm>
            <a:off x="3830225" y="2002590"/>
            <a:ext cx="1485000" cy="36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6"/>
          <p:cNvSpPr/>
          <p:nvPr/>
        </p:nvSpPr>
        <p:spPr>
          <a:xfrm>
            <a:off x="6514200" y="2002600"/>
            <a:ext cx="1647600" cy="36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6"/>
          <p:cNvSpPr/>
          <p:nvPr/>
        </p:nvSpPr>
        <p:spPr>
          <a:xfrm>
            <a:off x="1146250" y="3403590"/>
            <a:ext cx="1485000" cy="36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6"/>
          <p:cNvSpPr/>
          <p:nvPr/>
        </p:nvSpPr>
        <p:spPr>
          <a:xfrm>
            <a:off x="3830225" y="3403590"/>
            <a:ext cx="1485000" cy="36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56"/>
          <p:cNvSpPr/>
          <p:nvPr/>
        </p:nvSpPr>
        <p:spPr>
          <a:xfrm>
            <a:off x="6514200" y="3403590"/>
            <a:ext cx="1485000" cy="36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56"/>
          <p:cNvSpPr/>
          <p:nvPr/>
        </p:nvSpPr>
        <p:spPr>
          <a:xfrm>
            <a:off x="915050" y="2002600"/>
            <a:ext cx="1883700" cy="36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6"/>
          <p:cNvSpPr txBox="1"/>
          <p:nvPr>
            <p:ph idx="15" type="title"/>
          </p:nvPr>
        </p:nvSpPr>
        <p:spPr>
          <a:xfrm>
            <a:off x="708750" y="623075"/>
            <a:ext cx="77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/>
              <a:t>THANKS</a:t>
            </a:r>
            <a:endParaRPr b="1" sz="4800"/>
          </a:p>
        </p:txBody>
      </p:sp>
      <p:sp>
        <p:nvSpPr>
          <p:cNvPr id="871" name="Google Shape;871;p56"/>
          <p:cNvSpPr txBox="1"/>
          <p:nvPr>
            <p:ph type="title"/>
          </p:nvPr>
        </p:nvSpPr>
        <p:spPr>
          <a:xfrm>
            <a:off x="1361926" y="1998175"/>
            <a:ext cx="143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Hassan Muhammed</a:t>
            </a:r>
            <a:endParaRPr b="1" sz="1500"/>
          </a:p>
        </p:txBody>
      </p:sp>
      <p:sp>
        <p:nvSpPr>
          <p:cNvPr id="872" name="Google Shape;872;p56"/>
          <p:cNvSpPr txBox="1"/>
          <p:nvPr>
            <p:ph idx="1" type="subTitle"/>
          </p:nvPr>
        </p:nvSpPr>
        <p:spPr>
          <a:xfrm>
            <a:off x="44275" y="2437350"/>
            <a:ext cx="3071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E-Mail:hassanmohamedyahoo68@gmail.com</a:t>
            </a:r>
            <a:endParaRPr b="1" sz="300"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873" name="Google Shape;873;p56"/>
          <p:cNvSpPr txBox="1"/>
          <p:nvPr>
            <p:ph idx="2" type="title"/>
          </p:nvPr>
        </p:nvSpPr>
        <p:spPr>
          <a:xfrm>
            <a:off x="6514200" y="1998175"/>
            <a:ext cx="164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Abdulrahman Ahmed</a:t>
            </a:r>
            <a:endParaRPr/>
          </a:p>
        </p:txBody>
      </p:sp>
      <p:sp>
        <p:nvSpPr>
          <p:cNvPr id="874" name="Google Shape;874;p56"/>
          <p:cNvSpPr txBox="1"/>
          <p:nvPr>
            <p:ph idx="3" type="subTitle"/>
          </p:nvPr>
        </p:nvSpPr>
        <p:spPr>
          <a:xfrm>
            <a:off x="6029050" y="2437350"/>
            <a:ext cx="32028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/>
              <a:t>E-Mail:</a:t>
            </a:r>
            <a:r>
              <a:rPr lang="en"/>
              <a:t>abdulrahmanahmed1662003@gmail.com</a:t>
            </a:r>
            <a:endParaRPr/>
          </a:p>
        </p:txBody>
      </p:sp>
      <p:sp>
        <p:nvSpPr>
          <p:cNvPr id="875" name="Google Shape;875;p56"/>
          <p:cNvSpPr txBox="1"/>
          <p:nvPr>
            <p:ph idx="4" type="title"/>
          </p:nvPr>
        </p:nvSpPr>
        <p:spPr>
          <a:xfrm>
            <a:off x="4046538" y="3401820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Omar Ahmed</a:t>
            </a:r>
            <a:endParaRPr/>
          </a:p>
        </p:txBody>
      </p:sp>
      <p:sp>
        <p:nvSpPr>
          <p:cNvPr id="876" name="Google Shape;876;p56"/>
          <p:cNvSpPr txBox="1"/>
          <p:nvPr>
            <p:ph idx="5" type="subTitle"/>
          </p:nvPr>
        </p:nvSpPr>
        <p:spPr>
          <a:xfrm>
            <a:off x="3413775" y="3837925"/>
            <a:ext cx="2317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b="1" lang="en">
                <a:latin typeface="Kreon"/>
                <a:ea typeface="Kreon"/>
                <a:cs typeface="Kreon"/>
                <a:sym typeface="Kreon"/>
              </a:rPr>
              <a:t>E-Mail:</a:t>
            </a:r>
            <a:r>
              <a:rPr b="1" lang="en">
                <a:latin typeface="Kreon"/>
                <a:ea typeface="Kreon"/>
                <a:cs typeface="Kreon"/>
                <a:sym typeface="Kreon"/>
              </a:rPr>
              <a:t>omarraft37@gmail.com</a:t>
            </a:r>
            <a:endParaRPr b="1"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877" name="Google Shape;877;p56"/>
          <p:cNvSpPr txBox="1"/>
          <p:nvPr>
            <p:ph idx="6" type="title"/>
          </p:nvPr>
        </p:nvSpPr>
        <p:spPr>
          <a:xfrm>
            <a:off x="3830225" y="1998175"/>
            <a:ext cx="148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Muhammed Salem</a:t>
            </a:r>
            <a:endParaRPr/>
          </a:p>
        </p:txBody>
      </p:sp>
      <p:sp>
        <p:nvSpPr>
          <p:cNvPr id="878" name="Google Shape;878;p56"/>
          <p:cNvSpPr txBox="1"/>
          <p:nvPr>
            <p:ph idx="7" type="subTitle"/>
          </p:nvPr>
        </p:nvSpPr>
        <p:spPr>
          <a:xfrm>
            <a:off x="3173175" y="2437350"/>
            <a:ext cx="2779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E-Mail:MohamedSalemSoliman75@gmail.com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79" name="Google Shape;879;p56"/>
          <p:cNvSpPr txBox="1"/>
          <p:nvPr>
            <p:ph idx="8" type="title"/>
          </p:nvPr>
        </p:nvSpPr>
        <p:spPr>
          <a:xfrm>
            <a:off x="1194575" y="3401825"/>
            <a:ext cx="1436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Ziad Muhammed</a:t>
            </a:r>
            <a:endParaRPr/>
          </a:p>
        </p:txBody>
      </p:sp>
      <p:sp>
        <p:nvSpPr>
          <p:cNvPr id="880" name="Google Shape;880;p56"/>
          <p:cNvSpPr txBox="1"/>
          <p:nvPr>
            <p:ph idx="9" type="subTitle"/>
          </p:nvPr>
        </p:nvSpPr>
        <p:spPr>
          <a:xfrm>
            <a:off x="612500" y="3837925"/>
            <a:ext cx="2434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b="1" lang="en" sz="1100">
                <a:latin typeface="Kreon"/>
                <a:ea typeface="Kreon"/>
                <a:cs typeface="Kreon"/>
                <a:sym typeface="Kreon"/>
              </a:rPr>
              <a:t>E-Mail:ziadmohamd333@gmail.com</a:t>
            </a:r>
            <a:endParaRPr b="1" sz="1100"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881" name="Google Shape;881;p56"/>
          <p:cNvSpPr txBox="1"/>
          <p:nvPr>
            <p:ph idx="13" type="title"/>
          </p:nvPr>
        </p:nvSpPr>
        <p:spPr>
          <a:xfrm>
            <a:off x="6731724" y="3401820"/>
            <a:ext cx="1051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Yasser Dries</a:t>
            </a:r>
            <a:endParaRPr/>
          </a:p>
        </p:txBody>
      </p:sp>
      <p:sp>
        <p:nvSpPr>
          <p:cNvPr id="882" name="Google Shape;882;p56"/>
          <p:cNvSpPr txBox="1"/>
          <p:nvPr>
            <p:ph idx="14" type="subTitle"/>
          </p:nvPr>
        </p:nvSpPr>
        <p:spPr>
          <a:xfrm>
            <a:off x="6099025" y="3837925"/>
            <a:ext cx="23172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b="1" lang="en">
                <a:latin typeface="Kreon"/>
                <a:ea typeface="Kreon"/>
                <a:cs typeface="Kreon"/>
                <a:sym typeface="Kreon"/>
              </a:rPr>
              <a:t>E-Mail:edresyasser8@gmail.com</a:t>
            </a:r>
            <a:endParaRPr b="1">
              <a:latin typeface="Kreon"/>
              <a:ea typeface="Kreon"/>
              <a:cs typeface="Kreon"/>
              <a:sym typeface="Kr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"/>
          <p:cNvSpPr txBox="1"/>
          <p:nvPr>
            <p:ph type="title"/>
          </p:nvPr>
        </p:nvSpPr>
        <p:spPr>
          <a:xfrm>
            <a:off x="76900" y="236175"/>
            <a:ext cx="49485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 </a:t>
            </a:r>
            <a:endParaRPr b="1" sz="4400"/>
          </a:p>
        </p:txBody>
      </p:sp>
      <p:sp>
        <p:nvSpPr>
          <p:cNvPr id="477" name="Google Shape;477;p21"/>
          <p:cNvSpPr txBox="1"/>
          <p:nvPr>
            <p:ph idx="1" type="body"/>
          </p:nvPr>
        </p:nvSpPr>
        <p:spPr>
          <a:xfrm>
            <a:off x="148450" y="1609075"/>
            <a:ext cx="36963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300"/>
              <a:t>Over 466 million people worldwide suffer from hearing loss.</a:t>
            </a:r>
            <a:br>
              <a:rPr lang="en" sz="1300"/>
            </a:b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300"/>
              <a:t>Communication between deaf individuals and non-signers remains a major challenge.</a:t>
            </a:r>
            <a:br>
              <a:rPr lang="en" sz="1300"/>
            </a:b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300"/>
              <a:t>Traditional solutions (e.g., human interpreters) are not always available or practical.</a:t>
            </a:r>
            <a:br>
              <a:rPr lang="en" sz="1300"/>
            </a:b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300"/>
              <a:t>Many educational, social, and medical services are difficult to access for the deaf community.</a:t>
            </a:r>
            <a:br>
              <a:rPr lang="en" sz="1300"/>
            </a:b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300"/>
              <a:t>There is a lack of real-time, AI-powered tools that can bridge this communication gap.</a:t>
            </a:r>
            <a:br>
              <a:rPr lang="en" sz="1300"/>
            </a:br>
            <a:endParaRPr sz="1300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78" name="Google Shape;478;p21" title="ca88a20b-727e-40ec-8b36-194b9549ce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200" y="1410175"/>
            <a:ext cx="4994450" cy="332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"/>
          <p:cNvSpPr txBox="1"/>
          <p:nvPr>
            <p:ph type="title"/>
          </p:nvPr>
        </p:nvSpPr>
        <p:spPr>
          <a:xfrm>
            <a:off x="143300" y="306350"/>
            <a:ext cx="5229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Our Proposed Solution</a:t>
            </a:r>
            <a:endParaRPr b="1" sz="4500"/>
          </a:p>
        </p:txBody>
      </p:sp>
      <p:sp>
        <p:nvSpPr>
          <p:cNvPr id="484" name="Google Shape;484;p22"/>
          <p:cNvSpPr txBox="1"/>
          <p:nvPr>
            <p:ph idx="1" type="body"/>
          </p:nvPr>
        </p:nvSpPr>
        <p:spPr>
          <a:xfrm>
            <a:off x="214875" y="1081050"/>
            <a:ext cx="3607800" cy="4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Develop an AI-powered web application to recognize sign language.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Use camera input to detect hand gestures in real-time.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Apply image-based detection using deep learning (CNN models).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Enable both real-time video and static image inputs.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Design a clean, accessible user interface for all users.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85" name="Google Shape;485;p22" title="ecb2f9fb-63bb-4034-9b0c-3ea9261c9f8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125" y="1413700"/>
            <a:ext cx="5016525" cy="282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"/>
          <p:cNvSpPr txBox="1"/>
          <p:nvPr>
            <p:ph type="title"/>
          </p:nvPr>
        </p:nvSpPr>
        <p:spPr>
          <a:xfrm>
            <a:off x="3580050" y="863125"/>
            <a:ext cx="2293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800"/>
              <a:t>01 SECTION</a:t>
            </a:r>
            <a:endParaRPr sz="4800"/>
          </a:p>
        </p:txBody>
      </p:sp>
      <p:sp>
        <p:nvSpPr>
          <p:cNvPr id="491" name="Google Shape;491;p23"/>
          <p:cNvSpPr/>
          <p:nvPr/>
        </p:nvSpPr>
        <p:spPr>
          <a:xfrm>
            <a:off x="8322175" y="2667050"/>
            <a:ext cx="38400" cy="3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23"/>
          <p:cNvGrpSpPr/>
          <p:nvPr/>
        </p:nvGrpSpPr>
        <p:grpSpPr>
          <a:xfrm>
            <a:off x="-2773700" y="-2762538"/>
            <a:ext cx="12665800" cy="7147736"/>
            <a:chOff x="-2773700" y="-2762538"/>
            <a:chExt cx="12665800" cy="7147736"/>
          </a:xfrm>
        </p:grpSpPr>
        <p:sp>
          <p:nvSpPr>
            <p:cNvPr id="493" name="Google Shape;493;p23"/>
            <p:cNvSpPr/>
            <p:nvPr/>
          </p:nvSpPr>
          <p:spPr>
            <a:xfrm flipH="1" rot="5400000">
              <a:off x="-2773700" y="-2762538"/>
              <a:ext cx="5511000" cy="5511000"/>
            </a:xfrm>
            <a:prstGeom prst="pie">
              <a:avLst>
                <a:gd fmla="val 10779971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4" name="Google Shape;494;p23"/>
            <p:cNvGrpSpPr/>
            <p:nvPr/>
          </p:nvGrpSpPr>
          <p:grpSpPr>
            <a:xfrm>
              <a:off x="520275" y="306537"/>
              <a:ext cx="1379350" cy="2027188"/>
              <a:chOff x="520275" y="306537"/>
              <a:chExt cx="1379350" cy="2027188"/>
            </a:xfrm>
          </p:grpSpPr>
          <p:sp>
            <p:nvSpPr>
              <p:cNvPr id="495" name="Google Shape;495;p23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2423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6" name="Google Shape;496;p23"/>
              <p:cNvGrpSpPr/>
              <p:nvPr/>
            </p:nvGrpSpPr>
            <p:grpSpPr>
              <a:xfrm>
                <a:off x="1466426" y="1540126"/>
                <a:ext cx="433199" cy="89400"/>
                <a:chOff x="1466426" y="1540126"/>
                <a:chExt cx="433199" cy="89400"/>
              </a:xfrm>
            </p:grpSpPr>
            <p:sp>
              <p:nvSpPr>
                <p:cNvPr id="497" name="Google Shape;497;p23"/>
                <p:cNvSpPr/>
                <p:nvPr/>
              </p:nvSpPr>
              <p:spPr>
                <a:xfrm>
                  <a:off x="1466426" y="1540126"/>
                  <a:ext cx="433199" cy="21791"/>
                </a:xfrm>
                <a:custGeom>
                  <a:rect b="b" l="l" r="r" t="t"/>
                  <a:pathLst>
                    <a:path extrusionOk="0" h="780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23"/>
                <p:cNvSpPr/>
                <p:nvPr/>
              </p:nvSpPr>
              <p:spPr>
                <a:xfrm>
                  <a:off x="1466426" y="1607595"/>
                  <a:ext cx="433199" cy="21931"/>
                </a:xfrm>
                <a:custGeom>
                  <a:rect b="b" l="l" r="r" t="t"/>
                  <a:pathLst>
                    <a:path extrusionOk="0" h="785" w="15506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p23"/>
              <p:cNvGrpSpPr/>
              <p:nvPr/>
            </p:nvGrpSpPr>
            <p:grpSpPr>
              <a:xfrm>
                <a:off x="520275" y="306537"/>
                <a:ext cx="281610" cy="89409"/>
                <a:chOff x="2979400" y="3139200"/>
                <a:chExt cx="281610" cy="89409"/>
              </a:xfrm>
            </p:grpSpPr>
            <p:sp>
              <p:nvSpPr>
                <p:cNvPr id="500" name="Google Shape;500;p23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23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04" name="Google Shape;504;p23"/>
            <p:cNvSpPr/>
            <p:nvPr/>
          </p:nvSpPr>
          <p:spPr>
            <a:xfrm rot="-5628999">
              <a:off x="8515120" y="3008218"/>
              <a:ext cx="1334059" cy="1334059"/>
            </a:xfrm>
            <a:prstGeom prst="blockArc">
              <a:avLst>
                <a:gd fmla="val 10800000" name="adj1"/>
                <a:gd fmla="val 216678" name="adj2"/>
                <a:gd fmla="val 3491" name="adj3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p23"/>
          <p:cNvSpPr txBox="1"/>
          <p:nvPr>
            <p:ph idx="1" type="subTitle"/>
          </p:nvPr>
        </p:nvSpPr>
        <p:spPr>
          <a:xfrm>
            <a:off x="1608725" y="2405700"/>
            <a:ext cx="6449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2400">
                <a:latin typeface="Kreon"/>
                <a:ea typeface="Kreon"/>
                <a:cs typeface="Kreon"/>
                <a:sym typeface="Kreon"/>
              </a:rPr>
              <a:t>From Idea to Interface: The Power of UI/UX</a:t>
            </a:r>
            <a:endParaRPr b="1" sz="2400">
              <a:latin typeface="Kreon"/>
              <a:ea typeface="Kreon"/>
              <a:cs typeface="Kreon"/>
              <a:sym typeface="Kr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"/>
          <p:cNvSpPr txBox="1"/>
          <p:nvPr>
            <p:ph type="title"/>
          </p:nvPr>
        </p:nvSpPr>
        <p:spPr>
          <a:xfrm>
            <a:off x="50875" y="627250"/>
            <a:ext cx="4480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 Design – Overview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4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4"/>
          <p:cNvSpPr txBox="1"/>
          <p:nvPr>
            <p:ph idx="1" type="body"/>
          </p:nvPr>
        </p:nvSpPr>
        <p:spPr>
          <a:xfrm>
            <a:off x="206625" y="1379975"/>
            <a:ext cx="43245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"I was responsible for designing the complete user interface and experience of the application."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"To make the system easy, accessible, and user-friendly, especially for the deaf community."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"I started by identifying user needs, then moved to wireframes, user flows, and finalized the UI using Figma."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"A great model is not enough — if the user can’t interact with it smoothly, the system fails. That’s why we focused on intuitive and responsive design."</a:t>
            </a:r>
            <a:br>
              <a:rPr lang="en" sz="1400">
                <a:solidFill>
                  <a:schemeClr val="dk1"/>
                </a:solidFill>
              </a:rPr>
            </a:b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1"/>
                </a:solidFill>
              </a:rPr>
            </a:b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t/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12" name="Google Shape;512;p24"/>
          <p:cNvSpPr/>
          <p:nvPr/>
        </p:nvSpPr>
        <p:spPr>
          <a:xfrm rot="5400000">
            <a:off x="-1314775" y="3283625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24" title="ChatGPT Image Jun 23, 2025, 03_10_29 AM.png"/>
          <p:cNvPicPr preferRelativeResize="0"/>
          <p:nvPr/>
        </p:nvPicPr>
        <p:blipFill rotWithShape="1">
          <a:blip r:embed="rId3">
            <a:alphaModFix/>
          </a:blip>
          <a:srcRect b="1670" l="2760" r="-2759" t="-1670"/>
          <a:stretch/>
        </p:blipFill>
        <p:spPr>
          <a:xfrm>
            <a:off x="4759775" y="1207675"/>
            <a:ext cx="4239201" cy="348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5"/>
          <p:cNvSpPr txBox="1"/>
          <p:nvPr>
            <p:ph type="title"/>
          </p:nvPr>
        </p:nvSpPr>
        <p:spPr>
          <a:xfrm>
            <a:off x="50875" y="627250"/>
            <a:ext cx="4701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UI/UX Design Process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4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5"/>
          <p:cNvSpPr txBox="1"/>
          <p:nvPr>
            <p:ph idx="1" type="body"/>
          </p:nvPr>
        </p:nvSpPr>
        <p:spPr>
          <a:xfrm>
            <a:off x="206625" y="1379975"/>
            <a:ext cx="43245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Collected user needs and requirements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Created wireframes to organize screen elements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Planned user flow from splash screen to result</a:t>
            </a:r>
            <a:br>
              <a:rPr lang="en" sz="1700">
                <a:solidFill>
                  <a:schemeClr val="dk1"/>
                </a:solidFill>
              </a:rPr>
            </a:b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Focused on user journey clarity and task efficiency</a:t>
            </a:r>
            <a:br>
              <a:rPr lang="en" sz="1700">
                <a:solidFill>
                  <a:schemeClr val="dk1"/>
                </a:solidFill>
              </a:rPr>
            </a:b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dk1"/>
                </a:solidFill>
              </a:rPr>
            </a:b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520" name="Google Shape;520;p25"/>
          <p:cNvSpPr/>
          <p:nvPr/>
        </p:nvSpPr>
        <p:spPr>
          <a:xfrm rot="5400000">
            <a:off x="-1314775" y="3283625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25" title="05cbd14c-0d6e-4a8e-89c5-6f6c41b3a3c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450" y="1453775"/>
            <a:ext cx="3678199" cy="32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24F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6"/>
          <p:cNvSpPr txBox="1"/>
          <p:nvPr>
            <p:ph type="title"/>
          </p:nvPr>
        </p:nvSpPr>
        <p:spPr>
          <a:xfrm>
            <a:off x="50875" y="627250"/>
            <a:ext cx="5653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Turning User Needs into Design</a:t>
            </a:r>
            <a:b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4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6"/>
          <p:cNvSpPr txBox="1"/>
          <p:nvPr>
            <p:ph idx="1" type="body"/>
          </p:nvPr>
        </p:nvSpPr>
        <p:spPr>
          <a:xfrm>
            <a:off x="206625" y="1379975"/>
            <a:ext cx="43245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Defined target users using persona</a:t>
            </a:r>
            <a:r>
              <a:rPr lang="en" sz="1900">
                <a:solidFill>
                  <a:schemeClr val="dk1"/>
                </a:solidFill>
              </a:rPr>
              <a:t>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Created low-fidelity wireframes for screen layout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Created low-fidelity wireframes for screen layout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Built the final UI design using Figma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Focused on simplicity, clarity, and accessibility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Used Auto Layout for responsive and clean design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528" name="Google Shape;528;p26"/>
          <p:cNvSpPr/>
          <p:nvPr/>
        </p:nvSpPr>
        <p:spPr>
          <a:xfrm rot="5400000">
            <a:off x="-1314775" y="3283625"/>
            <a:ext cx="1956000" cy="1956000"/>
          </a:xfrm>
          <a:prstGeom prst="blockArc">
            <a:avLst>
              <a:gd fmla="val 10800000" name="adj1"/>
              <a:gd fmla="val 216678" name="adj2"/>
              <a:gd fmla="val 3491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26"/>
          <p:cNvPicPr preferRelativeResize="0"/>
          <p:nvPr/>
        </p:nvPicPr>
        <p:blipFill rotWithShape="1">
          <a:blip r:embed="rId3">
            <a:alphaModFix/>
          </a:blip>
          <a:srcRect b="-3118" l="0" r="0" t="1202"/>
          <a:stretch/>
        </p:blipFill>
        <p:spPr>
          <a:xfrm>
            <a:off x="4646600" y="1510075"/>
            <a:ext cx="4308076" cy="28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ng language workshop by slidesgo">
  <a:themeElements>
    <a:clrScheme name="Simple Light">
      <a:dk1>
        <a:srgbClr val="242323"/>
      </a:dk1>
      <a:lt1>
        <a:srgbClr val="FFB24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